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notesSlides/notesSlide17.xml" ContentType="application/vnd.openxmlformats-officedocument.presentationml.notesSlide+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55" r:id="rId1"/>
  </p:sldMasterIdLst>
  <p:notesMasterIdLst>
    <p:notesMasterId r:id="rId21"/>
  </p:notesMasterIdLst>
  <p:handoutMasterIdLst>
    <p:handoutMasterId r:id="rId22"/>
  </p:handoutMasterIdLst>
  <p:sldIdLst>
    <p:sldId id="1522" r:id="rId2"/>
    <p:sldId id="1618" r:id="rId3"/>
    <p:sldId id="1625" r:id="rId4"/>
    <p:sldId id="1626" r:id="rId5"/>
    <p:sldId id="1627" r:id="rId6"/>
    <p:sldId id="1641" r:id="rId7"/>
    <p:sldId id="1628" r:id="rId8"/>
    <p:sldId id="1629" r:id="rId9"/>
    <p:sldId id="1630" r:id="rId10"/>
    <p:sldId id="1631" r:id="rId11"/>
    <p:sldId id="1632" r:id="rId12"/>
    <p:sldId id="1633" r:id="rId13"/>
    <p:sldId id="1634" r:id="rId14"/>
    <p:sldId id="1635" r:id="rId15"/>
    <p:sldId id="1636" r:id="rId16"/>
    <p:sldId id="1637" r:id="rId17"/>
    <p:sldId id="1638" r:id="rId18"/>
    <p:sldId id="1639" r:id="rId19"/>
    <p:sldId id="1640" r:id="rId20"/>
  </p:sldIdLst>
  <p:sldSz cx="9144000" cy="6858000" type="screen4x3"/>
  <p:notesSz cx="6934200" cy="9220200"/>
  <p:defaultTextStyle>
    <a:defPPr>
      <a:defRPr lang="en-ZA"/>
    </a:defPPr>
    <a:lvl1pPr algn="l" rtl="0" fontAlgn="base">
      <a:spcBef>
        <a:spcPct val="0"/>
      </a:spcBef>
      <a:spcAft>
        <a:spcPct val="0"/>
      </a:spcAft>
      <a:defRPr sz="3600" b="1" kern="1200">
        <a:solidFill>
          <a:schemeClr val="tx2"/>
        </a:solidFill>
        <a:latin typeface="Arial" charset="0"/>
        <a:ea typeface="+mn-ea"/>
        <a:cs typeface="+mn-cs"/>
      </a:defRPr>
    </a:lvl1pPr>
    <a:lvl2pPr marL="457200" algn="l" rtl="0" fontAlgn="base">
      <a:spcBef>
        <a:spcPct val="0"/>
      </a:spcBef>
      <a:spcAft>
        <a:spcPct val="0"/>
      </a:spcAft>
      <a:defRPr sz="3600" b="1" kern="1200">
        <a:solidFill>
          <a:schemeClr val="tx2"/>
        </a:solidFill>
        <a:latin typeface="Arial" charset="0"/>
        <a:ea typeface="+mn-ea"/>
        <a:cs typeface="+mn-cs"/>
      </a:defRPr>
    </a:lvl2pPr>
    <a:lvl3pPr marL="914400" algn="l" rtl="0" fontAlgn="base">
      <a:spcBef>
        <a:spcPct val="0"/>
      </a:spcBef>
      <a:spcAft>
        <a:spcPct val="0"/>
      </a:spcAft>
      <a:defRPr sz="3600" b="1" kern="1200">
        <a:solidFill>
          <a:schemeClr val="tx2"/>
        </a:solidFill>
        <a:latin typeface="Arial" charset="0"/>
        <a:ea typeface="+mn-ea"/>
        <a:cs typeface="+mn-cs"/>
      </a:defRPr>
    </a:lvl3pPr>
    <a:lvl4pPr marL="1371600" algn="l" rtl="0" fontAlgn="base">
      <a:spcBef>
        <a:spcPct val="0"/>
      </a:spcBef>
      <a:spcAft>
        <a:spcPct val="0"/>
      </a:spcAft>
      <a:defRPr sz="3600" b="1" kern="1200">
        <a:solidFill>
          <a:schemeClr val="tx2"/>
        </a:solidFill>
        <a:latin typeface="Arial" charset="0"/>
        <a:ea typeface="+mn-ea"/>
        <a:cs typeface="+mn-cs"/>
      </a:defRPr>
    </a:lvl4pPr>
    <a:lvl5pPr marL="1828800" algn="l" rtl="0" fontAlgn="base">
      <a:spcBef>
        <a:spcPct val="0"/>
      </a:spcBef>
      <a:spcAft>
        <a:spcPct val="0"/>
      </a:spcAft>
      <a:defRPr sz="3600" b="1" kern="1200">
        <a:solidFill>
          <a:schemeClr val="tx2"/>
        </a:solidFill>
        <a:latin typeface="Arial" charset="0"/>
        <a:ea typeface="+mn-ea"/>
        <a:cs typeface="+mn-cs"/>
      </a:defRPr>
    </a:lvl5pPr>
    <a:lvl6pPr marL="2286000" algn="l" defTabSz="914400" rtl="0" eaLnBrk="1" latinLnBrk="0" hangingPunct="1">
      <a:defRPr sz="3600" b="1" kern="1200">
        <a:solidFill>
          <a:schemeClr val="tx2"/>
        </a:solidFill>
        <a:latin typeface="Arial" charset="0"/>
        <a:ea typeface="+mn-ea"/>
        <a:cs typeface="+mn-cs"/>
      </a:defRPr>
    </a:lvl6pPr>
    <a:lvl7pPr marL="2743200" algn="l" defTabSz="914400" rtl="0" eaLnBrk="1" latinLnBrk="0" hangingPunct="1">
      <a:defRPr sz="3600" b="1" kern="1200">
        <a:solidFill>
          <a:schemeClr val="tx2"/>
        </a:solidFill>
        <a:latin typeface="Arial" charset="0"/>
        <a:ea typeface="+mn-ea"/>
        <a:cs typeface="+mn-cs"/>
      </a:defRPr>
    </a:lvl7pPr>
    <a:lvl8pPr marL="3200400" algn="l" defTabSz="914400" rtl="0" eaLnBrk="1" latinLnBrk="0" hangingPunct="1">
      <a:defRPr sz="3600" b="1" kern="1200">
        <a:solidFill>
          <a:schemeClr val="tx2"/>
        </a:solidFill>
        <a:latin typeface="Arial" charset="0"/>
        <a:ea typeface="+mn-ea"/>
        <a:cs typeface="+mn-cs"/>
      </a:defRPr>
    </a:lvl8pPr>
    <a:lvl9pPr marL="3657600" algn="l" defTabSz="914400" rtl="0" eaLnBrk="1" latinLnBrk="0" hangingPunct="1">
      <a:defRPr sz="3600" b="1" kern="1200">
        <a:solidFill>
          <a:schemeClr val="tx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00"/>
    <a:srgbClr val="8BB6B7"/>
    <a:srgbClr val="005FAA"/>
    <a:srgbClr val="016495"/>
    <a:srgbClr val="008C7D"/>
    <a:srgbClr val="C1D9FF"/>
    <a:srgbClr val="C3E6FD"/>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1316" autoAdjust="0"/>
    <p:restoredTop sz="96099" autoAdjust="0"/>
  </p:normalViewPr>
  <p:slideViewPr>
    <p:cSldViewPr>
      <p:cViewPr>
        <p:scale>
          <a:sx n="75" d="100"/>
          <a:sy n="75" d="100"/>
        </p:scale>
        <p:origin x="-798" y="-2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54" d="100"/>
          <a:sy n="54" d="100"/>
        </p:scale>
        <p:origin x="-1626" y="-108"/>
      </p:cViewPr>
      <p:guideLst>
        <p:guide orient="horz" pos="2904"/>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0" y="0"/>
            <a:ext cx="300513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defRPr>
            </a:lvl1pPr>
          </a:lstStyle>
          <a:p>
            <a:pPr>
              <a:defRPr/>
            </a:pPr>
            <a:endParaRPr lang="ja-JP" altLang="ja-JP"/>
          </a:p>
        </p:txBody>
      </p:sp>
      <p:sp>
        <p:nvSpPr>
          <p:cNvPr id="101379" name="Rectangle 3"/>
          <p:cNvSpPr>
            <a:spLocks noGrp="1" noChangeArrowheads="1"/>
          </p:cNvSpPr>
          <p:nvPr>
            <p:ph type="dt" sz="quarter" idx="1"/>
          </p:nvPr>
        </p:nvSpPr>
        <p:spPr bwMode="auto">
          <a:xfrm>
            <a:off x="3927475" y="0"/>
            <a:ext cx="300513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pPr>
              <a:defRPr/>
            </a:pPr>
            <a:endParaRPr lang="ja-JP" altLang="ja-JP"/>
          </a:p>
        </p:txBody>
      </p:sp>
      <p:sp>
        <p:nvSpPr>
          <p:cNvPr id="101380" name="Rectangle 4"/>
          <p:cNvSpPr>
            <a:spLocks noGrp="1" noChangeArrowheads="1"/>
          </p:cNvSpPr>
          <p:nvPr>
            <p:ph type="ftr" sz="quarter" idx="2"/>
          </p:nvPr>
        </p:nvSpPr>
        <p:spPr bwMode="auto">
          <a:xfrm>
            <a:off x="0" y="8756650"/>
            <a:ext cx="300513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defRPr>
            </a:lvl1pPr>
          </a:lstStyle>
          <a:p>
            <a:pPr>
              <a:defRPr/>
            </a:pPr>
            <a:endParaRPr lang="ja-JP" altLang="ja-JP"/>
          </a:p>
        </p:txBody>
      </p:sp>
      <p:sp>
        <p:nvSpPr>
          <p:cNvPr id="101381" name="Rectangle 5"/>
          <p:cNvSpPr>
            <a:spLocks noGrp="1" noChangeArrowheads="1"/>
          </p:cNvSpPr>
          <p:nvPr>
            <p:ph type="sldNum" sz="quarter" idx="3"/>
          </p:nvPr>
        </p:nvSpPr>
        <p:spPr bwMode="auto">
          <a:xfrm>
            <a:off x="3927475" y="8756650"/>
            <a:ext cx="300513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pPr>
              <a:defRPr/>
            </a:pPr>
            <a:fld id="{85FD7CF9-412B-420C-BAAD-24C5C971FCEA}" type="slidenum">
              <a:rPr lang="en-ZA" altLang="ja-JP"/>
              <a:pPr>
                <a:defRPr/>
              </a:pPr>
              <a:t>‹#›</a:t>
            </a:fld>
            <a:endParaRPr lang="en-ZA"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0513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defRPr>
            </a:lvl1pPr>
          </a:lstStyle>
          <a:p>
            <a:pPr>
              <a:defRPr/>
            </a:pPr>
            <a:endParaRPr lang="ja-JP" altLang="ja-JP"/>
          </a:p>
        </p:txBody>
      </p:sp>
      <p:sp>
        <p:nvSpPr>
          <p:cNvPr id="4099" name="Rectangle 3"/>
          <p:cNvSpPr>
            <a:spLocks noGrp="1" noChangeArrowheads="1"/>
          </p:cNvSpPr>
          <p:nvPr>
            <p:ph type="dt" idx="1"/>
          </p:nvPr>
        </p:nvSpPr>
        <p:spPr bwMode="auto">
          <a:xfrm>
            <a:off x="3927475" y="0"/>
            <a:ext cx="300513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pPr>
              <a:defRPr/>
            </a:pPr>
            <a:endParaRPr lang="ja-JP" altLang="ja-JP"/>
          </a:p>
        </p:txBody>
      </p:sp>
      <p:sp>
        <p:nvSpPr>
          <p:cNvPr id="3076"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93738" y="4379913"/>
            <a:ext cx="5546725" cy="41481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ZA" noProof="0" smtClean="0"/>
              <a:t>Click to edit Master text styles</a:t>
            </a:r>
          </a:p>
          <a:p>
            <a:pPr lvl="1"/>
            <a:r>
              <a:rPr lang="en-ZA" noProof="0" smtClean="0"/>
              <a:t>Second level</a:t>
            </a:r>
          </a:p>
          <a:p>
            <a:pPr lvl="2"/>
            <a:r>
              <a:rPr lang="en-ZA" noProof="0" smtClean="0"/>
              <a:t>Third level</a:t>
            </a:r>
          </a:p>
          <a:p>
            <a:pPr lvl="3"/>
            <a:r>
              <a:rPr lang="en-ZA" noProof="0" smtClean="0"/>
              <a:t>Fourth level</a:t>
            </a:r>
          </a:p>
          <a:p>
            <a:pPr lvl="4"/>
            <a:r>
              <a:rPr lang="en-ZA" noProof="0" smtClean="0"/>
              <a:t>Fifth level</a:t>
            </a:r>
          </a:p>
        </p:txBody>
      </p:sp>
      <p:sp>
        <p:nvSpPr>
          <p:cNvPr id="4102" name="Rectangle 6"/>
          <p:cNvSpPr>
            <a:spLocks noGrp="1" noChangeArrowheads="1"/>
          </p:cNvSpPr>
          <p:nvPr>
            <p:ph type="ftr" sz="quarter" idx="4"/>
          </p:nvPr>
        </p:nvSpPr>
        <p:spPr bwMode="auto">
          <a:xfrm>
            <a:off x="0" y="8756650"/>
            <a:ext cx="300513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defRPr>
            </a:lvl1pPr>
          </a:lstStyle>
          <a:p>
            <a:pPr>
              <a:defRPr/>
            </a:pPr>
            <a:endParaRPr lang="ja-JP" altLang="ja-JP"/>
          </a:p>
        </p:txBody>
      </p:sp>
      <p:sp>
        <p:nvSpPr>
          <p:cNvPr id="4103" name="Rectangle 7"/>
          <p:cNvSpPr>
            <a:spLocks noGrp="1" noChangeArrowheads="1"/>
          </p:cNvSpPr>
          <p:nvPr>
            <p:ph type="sldNum" sz="quarter" idx="5"/>
          </p:nvPr>
        </p:nvSpPr>
        <p:spPr bwMode="auto">
          <a:xfrm>
            <a:off x="3927475" y="8756650"/>
            <a:ext cx="300513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pPr>
              <a:defRPr/>
            </a:pPr>
            <a:fld id="{6D55354A-F813-468C-BEC8-4BE74396F503}" type="slidenum">
              <a:rPr lang="en-ZA" altLang="ja-JP"/>
              <a:pPr>
                <a:defRPr/>
              </a:pPr>
              <a:t>‹#›</a:t>
            </a:fld>
            <a:endParaRPr lang="en-ZA"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7"/>
          <p:cNvSpPr txBox="1">
            <a:spLocks noGrp="1" noChangeArrowheads="1"/>
          </p:cNvSpPr>
          <p:nvPr/>
        </p:nvSpPr>
        <p:spPr bwMode="auto">
          <a:xfrm>
            <a:off x="3927475" y="8756650"/>
            <a:ext cx="3005138" cy="461963"/>
          </a:xfrm>
          <a:prstGeom prst="rect">
            <a:avLst/>
          </a:prstGeom>
          <a:noFill/>
          <a:ln w="9525">
            <a:noFill/>
            <a:miter lim="800000"/>
            <a:headEnd/>
            <a:tailEnd/>
          </a:ln>
        </p:spPr>
        <p:txBody>
          <a:bodyPr anchor="b"/>
          <a:lstStyle/>
          <a:p>
            <a:pPr algn="r"/>
            <a:fld id="{4A36DBA5-8F62-4428-809F-835A08A1FC89}" type="slidenum">
              <a:rPr lang="en-ZA" altLang="ja-JP" sz="1200" b="0">
                <a:solidFill>
                  <a:schemeClr val="tx1"/>
                </a:solidFill>
                <a:cs typeface="ＭＳ Ｐゴシック"/>
              </a:rPr>
              <a:pPr algn="r"/>
              <a:t>1</a:t>
            </a:fld>
            <a:endParaRPr lang="en-ZA" altLang="ja-JP" sz="1200" b="0">
              <a:solidFill>
                <a:schemeClr val="tx1"/>
              </a:solidFill>
              <a:cs typeface="ＭＳ Ｐゴシック"/>
            </a:endParaRPr>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a:noFill/>
          <a:ln/>
        </p:spPr>
        <p:txBody>
          <a:bodyPr/>
          <a:lstStyle/>
          <a:p>
            <a:pPr eaLnBrk="1" hangingPunct="1"/>
            <a:endParaRPr lang="en-US" altLang="ja-JP" smtClean="0">
              <a:latin typeface="Arial" charset="0"/>
              <a:cs typeface="ＭＳ Ｐゴシック"/>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txBox="1">
            <a:spLocks noGrp="1" noChangeArrowheads="1"/>
          </p:cNvSpPr>
          <p:nvPr/>
        </p:nvSpPr>
        <p:spPr bwMode="auto">
          <a:xfrm>
            <a:off x="3927475" y="8756650"/>
            <a:ext cx="3005138" cy="461963"/>
          </a:xfrm>
          <a:prstGeom prst="rect">
            <a:avLst/>
          </a:prstGeom>
          <a:noFill/>
          <a:ln w="9525">
            <a:noFill/>
            <a:miter lim="800000"/>
            <a:headEnd/>
            <a:tailEnd/>
          </a:ln>
        </p:spPr>
        <p:txBody>
          <a:bodyPr anchor="b"/>
          <a:lstStyle/>
          <a:p>
            <a:pPr algn="r"/>
            <a:fld id="{46E8D2B4-5A78-4EB2-98C4-16D4218DDA4D}" type="slidenum">
              <a:rPr lang="en-ZA" altLang="ja-JP" sz="1200" b="0">
                <a:solidFill>
                  <a:schemeClr val="tx1"/>
                </a:solidFill>
                <a:cs typeface="Arial" charset="0"/>
              </a:rPr>
              <a:pPr algn="r"/>
              <a:t>10</a:t>
            </a:fld>
            <a:endParaRPr lang="en-ZA" altLang="ja-JP" sz="1200" b="0">
              <a:solidFill>
                <a:schemeClr val="tx1"/>
              </a:solidFill>
              <a:cs typeface="Arial" charset="0"/>
            </a:endParaRPr>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r>
              <a:rPr lang="en-US" altLang="ja-JP" smtClean="0">
                <a:latin typeface="Arial" charset="0"/>
                <a:cs typeface="ＭＳ Ｐゴシック"/>
              </a:rPr>
              <a:t>See slide text</a:t>
            </a:r>
            <a:endParaRPr lang="en-GB" altLang="ja-JP" smtClean="0">
              <a:latin typeface="Arial" charset="0"/>
              <a:cs typeface="ＭＳ Ｐゴシック"/>
            </a:endParaRPr>
          </a:p>
          <a:p>
            <a:pPr eaLnBrk="1" hangingPunct="1"/>
            <a:endParaRPr lang="en-GB" altLang="ja-JP" smtClean="0">
              <a:latin typeface="Arial" charset="0"/>
              <a:cs typeface="ＭＳ Ｐゴシック"/>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txBox="1">
            <a:spLocks noGrp="1" noChangeArrowheads="1"/>
          </p:cNvSpPr>
          <p:nvPr/>
        </p:nvSpPr>
        <p:spPr bwMode="auto">
          <a:xfrm>
            <a:off x="3927475" y="8756650"/>
            <a:ext cx="3005138" cy="461963"/>
          </a:xfrm>
          <a:prstGeom prst="rect">
            <a:avLst/>
          </a:prstGeom>
          <a:noFill/>
          <a:ln w="9525">
            <a:noFill/>
            <a:miter lim="800000"/>
            <a:headEnd/>
            <a:tailEnd/>
          </a:ln>
        </p:spPr>
        <p:txBody>
          <a:bodyPr anchor="b"/>
          <a:lstStyle/>
          <a:p>
            <a:pPr algn="r"/>
            <a:fld id="{27C3E805-0C5D-4CFB-AEA9-DD0D92B91C43}" type="slidenum">
              <a:rPr lang="en-ZA" altLang="ja-JP" sz="1200" b="0">
                <a:solidFill>
                  <a:schemeClr val="tx1"/>
                </a:solidFill>
                <a:cs typeface="Arial" charset="0"/>
              </a:rPr>
              <a:pPr algn="r"/>
              <a:t>11</a:t>
            </a:fld>
            <a:endParaRPr lang="en-ZA" altLang="ja-JP" sz="1200" b="0">
              <a:solidFill>
                <a:schemeClr val="tx1"/>
              </a:solidFill>
              <a:cs typeface="Arial" charset="0"/>
            </a:endParaRPr>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pPr eaLnBrk="1" hangingPunct="1"/>
            <a:r>
              <a:rPr lang="en-US" altLang="ja-JP" smtClean="0">
                <a:latin typeface="Arial" charset="0"/>
                <a:cs typeface="ＭＳ Ｐゴシック"/>
              </a:rPr>
              <a:t>See slide text</a:t>
            </a:r>
            <a:endParaRPr lang="en-GB" altLang="ja-JP" smtClean="0">
              <a:latin typeface="Arial" charset="0"/>
              <a:cs typeface="ＭＳ Ｐゴシック"/>
            </a:endParaRPr>
          </a:p>
          <a:p>
            <a:pPr eaLnBrk="1" hangingPunct="1"/>
            <a:endParaRPr lang="en-GB" altLang="ja-JP" smtClean="0">
              <a:latin typeface="Arial" charset="0"/>
              <a:cs typeface="ＭＳ Ｐゴシック"/>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txBox="1">
            <a:spLocks noGrp="1" noChangeArrowheads="1"/>
          </p:cNvSpPr>
          <p:nvPr/>
        </p:nvSpPr>
        <p:spPr bwMode="auto">
          <a:xfrm>
            <a:off x="3927475" y="8756650"/>
            <a:ext cx="3005138" cy="461963"/>
          </a:xfrm>
          <a:prstGeom prst="rect">
            <a:avLst/>
          </a:prstGeom>
          <a:noFill/>
          <a:ln w="9525">
            <a:noFill/>
            <a:miter lim="800000"/>
            <a:headEnd/>
            <a:tailEnd/>
          </a:ln>
        </p:spPr>
        <p:txBody>
          <a:bodyPr anchor="b"/>
          <a:lstStyle/>
          <a:p>
            <a:pPr algn="r"/>
            <a:fld id="{1C6EC0D0-0E21-4F38-8303-91E3DAFF253C}" type="slidenum">
              <a:rPr lang="en-ZA" altLang="ja-JP" sz="1200" b="0">
                <a:solidFill>
                  <a:schemeClr val="tx1"/>
                </a:solidFill>
                <a:cs typeface="Arial" charset="0"/>
              </a:rPr>
              <a:pPr algn="r"/>
              <a:t>12</a:t>
            </a:fld>
            <a:endParaRPr lang="en-ZA" altLang="ja-JP" sz="1200" b="0">
              <a:solidFill>
                <a:schemeClr val="tx1"/>
              </a:solidFill>
              <a:cs typeface="Arial" charset="0"/>
            </a:endParaRPr>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r>
              <a:rPr lang="en-US" altLang="ja-JP" smtClean="0">
                <a:latin typeface="Arial" charset="0"/>
                <a:cs typeface="ＭＳ Ｐゴシック"/>
              </a:rPr>
              <a:t>See slide text</a:t>
            </a:r>
            <a:endParaRPr lang="en-GB" altLang="ja-JP" smtClean="0">
              <a:latin typeface="Arial" charset="0"/>
              <a:cs typeface="ＭＳ Ｐゴシック"/>
            </a:endParaRPr>
          </a:p>
          <a:p>
            <a:pPr eaLnBrk="1" hangingPunct="1"/>
            <a:endParaRPr lang="en-GB" altLang="ja-JP" smtClean="0">
              <a:latin typeface="Arial" charset="0"/>
              <a:cs typeface="ＭＳ Ｐゴシック"/>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txBox="1">
            <a:spLocks noGrp="1" noChangeArrowheads="1"/>
          </p:cNvSpPr>
          <p:nvPr/>
        </p:nvSpPr>
        <p:spPr bwMode="auto">
          <a:xfrm>
            <a:off x="3927475" y="8756650"/>
            <a:ext cx="3005138" cy="461963"/>
          </a:xfrm>
          <a:prstGeom prst="rect">
            <a:avLst/>
          </a:prstGeom>
          <a:noFill/>
          <a:ln w="9525">
            <a:noFill/>
            <a:miter lim="800000"/>
            <a:headEnd/>
            <a:tailEnd/>
          </a:ln>
        </p:spPr>
        <p:txBody>
          <a:bodyPr anchor="b"/>
          <a:lstStyle/>
          <a:p>
            <a:pPr algn="r"/>
            <a:fld id="{29EECFFE-A7C5-4D4C-BC1E-A87624FCCA66}" type="slidenum">
              <a:rPr lang="en-ZA" altLang="ja-JP" sz="1200" b="0">
                <a:solidFill>
                  <a:schemeClr val="tx1"/>
                </a:solidFill>
                <a:cs typeface="Arial" charset="0"/>
              </a:rPr>
              <a:pPr algn="r"/>
              <a:t>13</a:t>
            </a:fld>
            <a:endParaRPr lang="en-ZA" altLang="ja-JP" sz="1200" b="0">
              <a:solidFill>
                <a:schemeClr val="tx1"/>
              </a:solidFill>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pPr eaLnBrk="1" hangingPunct="1"/>
            <a:r>
              <a:rPr lang="en-US" altLang="ja-JP" smtClean="0">
                <a:latin typeface="Arial" charset="0"/>
                <a:cs typeface="ＭＳ Ｐゴシック"/>
              </a:rPr>
              <a:t>See slide text</a:t>
            </a:r>
            <a:endParaRPr lang="en-GB" altLang="ja-JP" smtClean="0">
              <a:latin typeface="Arial" charset="0"/>
              <a:cs typeface="ＭＳ Ｐゴシック"/>
            </a:endParaRPr>
          </a:p>
          <a:p>
            <a:pPr eaLnBrk="1" hangingPunct="1"/>
            <a:endParaRPr lang="en-GB" altLang="ja-JP" smtClean="0">
              <a:latin typeface="Arial" charset="0"/>
              <a:cs typeface="ＭＳ Ｐゴシック"/>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txBox="1">
            <a:spLocks noGrp="1" noChangeArrowheads="1"/>
          </p:cNvSpPr>
          <p:nvPr/>
        </p:nvSpPr>
        <p:spPr bwMode="auto">
          <a:xfrm>
            <a:off x="3927475" y="8756650"/>
            <a:ext cx="3005138" cy="461963"/>
          </a:xfrm>
          <a:prstGeom prst="rect">
            <a:avLst/>
          </a:prstGeom>
          <a:noFill/>
          <a:ln w="9525">
            <a:noFill/>
            <a:miter lim="800000"/>
            <a:headEnd/>
            <a:tailEnd/>
          </a:ln>
        </p:spPr>
        <p:txBody>
          <a:bodyPr anchor="b"/>
          <a:lstStyle/>
          <a:p>
            <a:pPr algn="r"/>
            <a:fld id="{5783AE8B-B6C5-4A46-8E70-AD5A9D8DDB46}" type="slidenum">
              <a:rPr lang="en-ZA" altLang="ja-JP" sz="1200" b="0">
                <a:solidFill>
                  <a:schemeClr val="tx1"/>
                </a:solidFill>
                <a:cs typeface="Arial" charset="0"/>
              </a:rPr>
              <a:pPr algn="r"/>
              <a:t>14</a:t>
            </a:fld>
            <a:endParaRPr lang="en-ZA" altLang="ja-JP" sz="1200" b="0">
              <a:solidFill>
                <a:schemeClr val="tx1"/>
              </a:solidFill>
              <a:cs typeface="Arial" charset="0"/>
            </a:endParaRPr>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pPr eaLnBrk="1" hangingPunct="1"/>
            <a:r>
              <a:rPr lang="en-US" altLang="ja-JP" smtClean="0">
                <a:latin typeface="Arial" charset="0"/>
                <a:cs typeface="ＭＳ Ｐゴシック"/>
              </a:rPr>
              <a:t>See slide text</a:t>
            </a:r>
            <a:endParaRPr lang="en-GB" altLang="ja-JP" smtClean="0">
              <a:latin typeface="Arial" charset="0"/>
              <a:cs typeface="ＭＳ Ｐゴシック"/>
            </a:endParaRPr>
          </a:p>
          <a:p>
            <a:pPr eaLnBrk="1" hangingPunct="1"/>
            <a:endParaRPr lang="en-GB" altLang="ja-JP" smtClean="0">
              <a:latin typeface="Arial" charset="0"/>
              <a:cs typeface="ＭＳ Ｐゴシック"/>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txBox="1">
            <a:spLocks noGrp="1" noChangeArrowheads="1"/>
          </p:cNvSpPr>
          <p:nvPr/>
        </p:nvSpPr>
        <p:spPr bwMode="auto">
          <a:xfrm>
            <a:off x="3927475" y="8756650"/>
            <a:ext cx="3005138" cy="461963"/>
          </a:xfrm>
          <a:prstGeom prst="rect">
            <a:avLst/>
          </a:prstGeom>
          <a:noFill/>
          <a:ln w="9525">
            <a:noFill/>
            <a:miter lim="800000"/>
            <a:headEnd/>
            <a:tailEnd/>
          </a:ln>
        </p:spPr>
        <p:txBody>
          <a:bodyPr anchor="b"/>
          <a:lstStyle/>
          <a:p>
            <a:pPr algn="r"/>
            <a:fld id="{E2C3BF05-62DE-4949-8637-76D2DF19BDE9}" type="slidenum">
              <a:rPr lang="en-ZA" altLang="ja-JP" sz="1200" b="0">
                <a:solidFill>
                  <a:schemeClr val="tx1"/>
                </a:solidFill>
                <a:cs typeface="Arial" charset="0"/>
              </a:rPr>
              <a:pPr algn="r"/>
              <a:t>15</a:t>
            </a:fld>
            <a:endParaRPr lang="en-ZA" altLang="ja-JP" sz="1200" b="0">
              <a:solidFill>
                <a:schemeClr val="tx1"/>
              </a:solidFill>
              <a:cs typeface="Arial" charset="0"/>
            </a:endParaRP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pPr eaLnBrk="1" hangingPunct="1"/>
            <a:r>
              <a:rPr lang="en-US" altLang="ja-JP" smtClean="0">
                <a:latin typeface="Arial" charset="0"/>
                <a:cs typeface="ＭＳ Ｐゴシック"/>
              </a:rPr>
              <a:t>See slide text</a:t>
            </a:r>
            <a:endParaRPr lang="en-GB" altLang="ja-JP" smtClean="0">
              <a:latin typeface="Arial" charset="0"/>
              <a:cs typeface="ＭＳ Ｐゴシック"/>
            </a:endParaRPr>
          </a:p>
          <a:p>
            <a:pPr eaLnBrk="1" hangingPunct="1"/>
            <a:endParaRPr lang="en-GB" altLang="ja-JP" smtClean="0">
              <a:latin typeface="Arial" charset="0"/>
              <a:cs typeface="ＭＳ Ｐゴシック"/>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txBox="1">
            <a:spLocks noGrp="1" noChangeArrowheads="1"/>
          </p:cNvSpPr>
          <p:nvPr/>
        </p:nvSpPr>
        <p:spPr bwMode="auto">
          <a:xfrm>
            <a:off x="3927475" y="8756650"/>
            <a:ext cx="3005138" cy="461963"/>
          </a:xfrm>
          <a:prstGeom prst="rect">
            <a:avLst/>
          </a:prstGeom>
          <a:noFill/>
          <a:ln w="9525">
            <a:noFill/>
            <a:miter lim="800000"/>
            <a:headEnd/>
            <a:tailEnd/>
          </a:ln>
        </p:spPr>
        <p:txBody>
          <a:bodyPr anchor="b"/>
          <a:lstStyle/>
          <a:p>
            <a:pPr algn="r"/>
            <a:fld id="{AF41C131-05BC-4F4D-BAA1-9F067D1FAFBA}" type="slidenum">
              <a:rPr lang="en-ZA" altLang="ja-JP" sz="1200" b="0">
                <a:solidFill>
                  <a:schemeClr val="tx1"/>
                </a:solidFill>
                <a:cs typeface="Arial" charset="0"/>
              </a:rPr>
              <a:pPr algn="r"/>
              <a:t>16</a:t>
            </a:fld>
            <a:endParaRPr lang="en-ZA" altLang="ja-JP" sz="1200" b="0">
              <a:solidFill>
                <a:schemeClr val="tx1"/>
              </a:solidFill>
              <a:cs typeface="Arial" charset="0"/>
            </a:endParaRPr>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r>
              <a:rPr lang="en-US" altLang="ja-JP" smtClean="0">
                <a:latin typeface="Arial" charset="0"/>
                <a:cs typeface="ＭＳ Ｐゴシック"/>
              </a:rPr>
              <a:t>See slide text</a:t>
            </a:r>
            <a:endParaRPr lang="en-GB" altLang="ja-JP" smtClean="0">
              <a:latin typeface="Arial" charset="0"/>
              <a:cs typeface="ＭＳ Ｐゴシック"/>
            </a:endParaRPr>
          </a:p>
          <a:p>
            <a:pPr eaLnBrk="1" hangingPunct="1"/>
            <a:endParaRPr lang="en-GB" altLang="ja-JP" smtClean="0">
              <a:latin typeface="Arial" charset="0"/>
              <a:cs typeface="ＭＳ Ｐゴシック"/>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txBox="1">
            <a:spLocks noGrp="1" noChangeArrowheads="1"/>
          </p:cNvSpPr>
          <p:nvPr/>
        </p:nvSpPr>
        <p:spPr bwMode="auto">
          <a:xfrm>
            <a:off x="3927475" y="8756650"/>
            <a:ext cx="3005138" cy="461963"/>
          </a:xfrm>
          <a:prstGeom prst="rect">
            <a:avLst/>
          </a:prstGeom>
          <a:noFill/>
          <a:ln w="9525">
            <a:noFill/>
            <a:miter lim="800000"/>
            <a:headEnd/>
            <a:tailEnd/>
          </a:ln>
        </p:spPr>
        <p:txBody>
          <a:bodyPr anchor="b"/>
          <a:lstStyle/>
          <a:p>
            <a:pPr algn="r"/>
            <a:fld id="{E235B8EC-61D1-4212-ADE2-93EA5DFD3667}" type="slidenum">
              <a:rPr lang="en-ZA" altLang="ja-JP" sz="1200" b="0">
                <a:solidFill>
                  <a:schemeClr val="tx1"/>
                </a:solidFill>
                <a:cs typeface="Arial" charset="0"/>
              </a:rPr>
              <a:pPr algn="r"/>
              <a:t>17</a:t>
            </a:fld>
            <a:endParaRPr lang="en-ZA" altLang="ja-JP" sz="1200" b="0">
              <a:solidFill>
                <a:schemeClr val="tx1"/>
              </a:solidFill>
              <a:cs typeface="Arial" charset="0"/>
            </a:endParaRPr>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r>
              <a:rPr lang="en-US" altLang="ja-JP" smtClean="0">
                <a:latin typeface="Arial" charset="0"/>
                <a:cs typeface="ＭＳ Ｐゴシック"/>
              </a:rPr>
              <a:t>See slide text</a:t>
            </a:r>
            <a:endParaRPr lang="en-GB" altLang="ja-JP" smtClean="0">
              <a:latin typeface="Arial" charset="0"/>
              <a:cs typeface="ＭＳ Ｐゴシック"/>
            </a:endParaRPr>
          </a:p>
          <a:p>
            <a:pPr eaLnBrk="1" hangingPunct="1"/>
            <a:endParaRPr lang="en-GB" altLang="ja-JP" smtClean="0">
              <a:latin typeface="Arial" charset="0"/>
              <a:cs typeface="ＭＳ Ｐゴシック"/>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txBox="1">
            <a:spLocks noGrp="1" noChangeArrowheads="1"/>
          </p:cNvSpPr>
          <p:nvPr/>
        </p:nvSpPr>
        <p:spPr bwMode="auto">
          <a:xfrm>
            <a:off x="3927475" y="8756650"/>
            <a:ext cx="3005138" cy="461963"/>
          </a:xfrm>
          <a:prstGeom prst="rect">
            <a:avLst/>
          </a:prstGeom>
          <a:noFill/>
          <a:ln w="9525">
            <a:noFill/>
            <a:miter lim="800000"/>
            <a:headEnd/>
            <a:tailEnd/>
          </a:ln>
        </p:spPr>
        <p:txBody>
          <a:bodyPr anchor="b"/>
          <a:lstStyle/>
          <a:p>
            <a:pPr algn="r"/>
            <a:fld id="{F3DCD2B3-AD90-4939-B0B3-26ABB27F081D}" type="slidenum">
              <a:rPr lang="en-ZA" altLang="ja-JP" sz="1200" b="0">
                <a:solidFill>
                  <a:schemeClr val="tx1"/>
                </a:solidFill>
                <a:cs typeface="Arial" charset="0"/>
              </a:rPr>
              <a:pPr algn="r"/>
              <a:t>18</a:t>
            </a:fld>
            <a:endParaRPr lang="en-ZA" altLang="ja-JP" sz="1200" b="0">
              <a:solidFill>
                <a:schemeClr val="tx1"/>
              </a:solidFill>
              <a:cs typeface="Arial" charset="0"/>
            </a:endParaRPr>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r>
              <a:rPr lang="en-US" altLang="ja-JP" smtClean="0">
                <a:latin typeface="Arial" charset="0"/>
                <a:cs typeface="ＭＳ Ｐゴシック"/>
              </a:rPr>
              <a:t>See slide text</a:t>
            </a:r>
            <a:endParaRPr lang="en-GB" altLang="ja-JP" smtClean="0">
              <a:latin typeface="Arial" charset="0"/>
              <a:cs typeface="ＭＳ Ｐゴシック"/>
            </a:endParaRPr>
          </a:p>
          <a:p>
            <a:pPr eaLnBrk="1" hangingPunct="1"/>
            <a:endParaRPr lang="en-GB" altLang="ja-JP" smtClean="0">
              <a:latin typeface="Arial" charset="0"/>
              <a:cs typeface="ＭＳ Ｐゴシック"/>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txBox="1">
            <a:spLocks noGrp="1" noChangeArrowheads="1"/>
          </p:cNvSpPr>
          <p:nvPr/>
        </p:nvSpPr>
        <p:spPr bwMode="auto">
          <a:xfrm>
            <a:off x="3927475" y="8756650"/>
            <a:ext cx="3005138" cy="461963"/>
          </a:xfrm>
          <a:prstGeom prst="rect">
            <a:avLst/>
          </a:prstGeom>
          <a:noFill/>
          <a:ln w="9525">
            <a:noFill/>
            <a:miter lim="800000"/>
            <a:headEnd/>
            <a:tailEnd/>
          </a:ln>
        </p:spPr>
        <p:txBody>
          <a:bodyPr anchor="b"/>
          <a:lstStyle/>
          <a:p>
            <a:pPr algn="r"/>
            <a:fld id="{2C1BF94B-D8FB-4C09-864A-5297A4C4E5EB}" type="slidenum">
              <a:rPr lang="en-ZA" altLang="ja-JP" sz="1200" b="0">
                <a:solidFill>
                  <a:schemeClr val="tx1"/>
                </a:solidFill>
                <a:cs typeface="Arial" charset="0"/>
              </a:rPr>
              <a:pPr algn="r"/>
              <a:t>19</a:t>
            </a:fld>
            <a:endParaRPr lang="en-ZA" altLang="ja-JP" sz="1200" b="0">
              <a:solidFill>
                <a:schemeClr val="tx1"/>
              </a:solidFill>
              <a:cs typeface="Arial" charset="0"/>
            </a:endParaRPr>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r>
              <a:rPr lang="en-US" altLang="ja-JP" smtClean="0">
                <a:latin typeface="Arial" charset="0"/>
                <a:cs typeface="ＭＳ Ｐゴシック"/>
              </a:rPr>
              <a:t>See slide text</a:t>
            </a:r>
            <a:endParaRPr lang="en-GB" altLang="ja-JP" smtClean="0">
              <a:latin typeface="Arial" charset="0"/>
              <a:cs typeface="ＭＳ Ｐゴシック"/>
            </a:endParaRPr>
          </a:p>
          <a:p>
            <a:pPr eaLnBrk="1" hangingPunct="1"/>
            <a:endParaRPr lang="en-GB" altLang="ja-JP" smtClean="0">
              <a:latin typeface="Arial" charset="0"/>
              <a:cs typeface="ＭＳ Ｐゴシック"/>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p:cNvSpPr txBox="1">
            <a:spLocks noGrp="1" noChangeArrowheads="1"/>
          </p:cNvSpPr>
          <p:nvPr/>
        </p:nvSpPr>
        <p:spPr bwMode="auto">
          <a:xfrm>
            <a:off x="3927475" y="8756650"/>
            <a:ext cx="3005138" cy="461963"/>
          </a:xfrm>
          <a:prstGeom prst="rect">
            <a:avLst/>
          </a:prstGeom>
          <a:noFill/>
          <a:ln w="9525">
            <a:noFill/>
            <a:miter lim="800000"/>
            <a:headEnd/>
            <a:tailEnd/>
          </a:ln>
        </p:spPr>
        <p:txBody>
          <a:bodyPr anchor="b"/>
          <a:lstStyle/>
          <a:p>
            <a:pPr algn="r"/>
            <a:fld id="{B51D07A6-BD8E-4113-BC48-1FAD330791B4}" type="slidenum">
              <a:rPr lang="en-ZA" altLang="ja-JP" sz="1200" b="0">
                <a:solidFill>
                  <a:schemeClr val="tx1"/>
                </a:solidFill>
                <a:cs typeface="Arial" charset="0"/>
              </a:rPr>
              <a:pPr algn="r"/>
              <a:t>2</a:t>
            </a:fld>
            <a:endParaRPr lang="en-ZA" altLang="ja-JP" sz="1200" b="0">
              <a:solidFill>
                <a:schemeClr val="tx1"/>
              </a:solidFill>
              <a:cs typeface="Arial" charset="0"/>
            </a:endParaRPr>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p:spPr>
        <p:txBody>
          <a:bodyPr/>
          <a:lstStyle/>
          <a:p>
            <a:pPr eaLnBrk="1" hangingPunct="1"/>
            <a:r>
              <a:rPr lang="en-US" altLang="ja-JP" smtClean="0">
                <a:latin typeface="Arial" charset="0"/>
                <a:cs typeface="ＭＳ Ｐゴシック"/>
              </a:rPr>
              <a:t>See slide text</a:t>
            </a:r>
            <a:endParaRPr lang="en-GB" altLang="ja-JP" smtClean="0">
              <a:latin typeface="Arial" charset="0"/>
              <a:cs typeface="ＭＳ Ｐゴシック"/>
            </a:endParaRPr>
          </a:p>
          <a:p>
            <a:pPr eaLnBrk="1" hangingPunct="1"/>
            <a:endParaRPr lang="en-GB" altLang="ja-JP" smtClean="0">
              <a:latin typeface="Arial" charset="0"/>
              <a:cs typeface="ＭＳ Ｐゴシック"/>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7"/>
          <p:cNvSpPr txBox="1">
            <a:spLocks noGrp="1" noChangeArrowheads="1"/>
          </p:cNvSpPr>
          <p:nvPr/>
        </p:nvSpPr>
        <p:spPr bwMode="auto">
          <a:xfrm>
            <a:off x="3927475" y="8756650"/>
            <a:ext cx="3005138" cy="461963"/>
          </a:xfrm>
          <a:prstGeom prst="rect">
            <a:avLst/>
          </a:prstGeom>
          <a:noFill/>
          <a:ln w="9525">
            <a:noFill/>
            <a:miter lim="800000"/>
            <a:headEnd/>
            <a:tailEnd/>
          </a:ln>
        </p:spPr>
        <p:txBody>
          <a:bodyPr anchor="b"/>
          <a:lstStyle/>
          <a:p>
            <a:pPr algn="r"/>
            <a:fld id="{FB0B3111-972D-4B59-9877-AD8FB12C6EA1}" type="slidenum">
              <a:rPr lang="en-ZA" altLang="ja-JP" sz="1200" b="0">
                <a:solidFill>
                  <a:schemeClr val="tx1"/>
                </a:solidFill>
                <a:cs typeface="Arial" charset="0"/>
              </a:rPr>
              <a:pPr algn="r"/>
              <a:t>3</a:t>
            </a:fld>
            <a:endParaRPr lang="en-ZA" altLang="ja-JP" sz="1200" b="0">
              <a:solidFill>
                <a:schemeClr val="tx1"/>
              </a:solidFill>
              <a:cs typeface="Arial" charset="0"/>
            </a:endParaRPr>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a:ln/>
        </p:spPr>
        <p:txBody>
          <a:bodyPr/>
          <a:lstStyle/>
          <a:p>
            <a:pPr eaLnBrk="1" hangingPunct="1"/>
            <a:r>
              <a:rPr lang="en-US" altLang="ja-JP" smtClean="0">
                <a:latin typeface="Arial" charset="0"/>
                <a:cs typeface="ＭＳ Ｐゴシック"/>
              </a:rPr>
              <a:t>See slide text</a:t>
            </a:r>
            <a:endParaRPr lang="en-GB" altLang="ja-JP" smtClean="0">
              <a:latin typeface="Arial" charset="0"/>
              <a:cs typeface="ＭＳ Ｐゴシック"/>
            </a:endParaRPr>
          </a:p>
          <a:p>
            <a:pPr eaLnBrk="1" hangingPunct="1"/>
            <a:endParaRPr lang="en-GB" altLang="ja-JP" smtClean="0">
              <a:latin typeface="Arial" charset="0"/>
              <a:cs typeface="ＭＳ Ｐゴシック"/>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txBox="1">
            <a:spLocks noGrp="1" noChangeArrowheads="1"/>
          </p:cNvSpPr>
          <p:nvPr/>
        </p:nvSpPr>
        <p:spPr bwMode="auto">
          <a:xfrm>
            <a:off x="3927475" y="8756650"/>
            <a:ext cx="3005138" cy="461963"/>
          </a:xfrm>
          <a:prstGeom prst="rect">
            <a:avLst/>
          </a:prstGeom>
          <a:noFill/>
          <a:ln w="9525">
            <a:noFill/>
            <a:miter lim="800000"/>
            <a:headEnd/>
            <a:tailEnd/>
          </a:ln>
        </p:spPr>
        <p:txBody>
          <a:bodyPr anchor="b"/>
          <a:lstStyle/>
          <a:p>
            <a:pPr algn="r"/>
            <a:fld id="{5068BB6B-8206-4D4A-9177-67827C782330}" type="slidenum">
              <a:rPr lang="en-ZA" altLang="ja-JP" sz="1200" b="0">
                <a:solidFill>
                  <a:schemeClr val="tx1"/>
                </a:solidFill>
                <a:cs typeface="Arial" charset="0"/>
              </a:rPr>
              <a:pPr algn="r"/>
              <a:t>4</a:t>
            </a:fld>
            <a:endParaRPr lang="en-ZA" altLang="ja-JP" sz="1200" b="0">
              <a:solidFill>
                <a:schemeClr val="tx1"/>
              </a:solidFill>
              <a:cs typeface="Arial" charset="0"/>
            </a:endParaRPr>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ln/>
        </p:spPr>
        <p:txBody>
          <a:bodyPr/>
          <a:lstStyle/>
          <a:p>
            <a:pPr eaLnBrk="1" hangingPunct="1"/>
            <a:r>
              <a:rPr lang="en-US" altLang="ja-JP" smtClean="0">
                <a:latin typeface="Arial" charset="0"/>
                <a:cs typeface="ＭＳ Ｐゴシック"/>
              </a:rPr>
              <a:t>See slide text</a:t>
            </a:r>
            <a:endParaRPr lang="en-GB" altLang="ja-JP" smtClean="0">
              <a:latin typeface="Arial" charset="0"/>
              <a:cs typeface="ＭＳ Ｐゴシック"/>
            </a:endParaRPr>
          </a:p>
          <a:p>
            <a:pPr eaLnBrk="1" hangingPunct="1"/>
            <a:endParaRPr lang="en-GB" altLang="ja-JP" smtClean="0">
              <a:latin typeface="Arial" charset="0"/>
              <a:cs typeface="ＭＳ Ｐゴシック"/>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7"/>
          <p:cNvSpPr txBox="1">
            <a:spLocks noGrp="1" noChangeArrowheads="1"/>
          </p:cNvSpPr>
          <p:nvPr/>
        </p:nvSpPr>
        <p:spPr bwMode="auto">
          <a:xfrm>
            <a:off x="3927475" y="8756650"/>
            <a:ext cx="3005138" cy="461963"/>
          </a:xfrm>
          <a:prstGeom prst="rect">
            <a:avLst/>
          </a:prstGeom>
          <a:noFill/>
          <a:ln w="9525">
            <a:noFill/>
            <a:miter lim="800000"/>
            <a:headEnd/>
            <a:tailEnd/>
          </a:ln>
        </p:spPr>
        <p:txBody>
          <a:bodyPr anchor="b"/>
          <a:lstStyle/>
          <a:p>
            <a:pPr algn="r"/>
            <a:fld id="{993C24C8-579B-4611-A79D-E4BBFB913B4D}" type="slidenum">
              <a:rPr lang="en-ZA" altLang="ja-JP" sz="1200" b="0">
                <a:solidFill>
                  <a:schemeClr val="tx1"/>
                </a:solidFill>
                <a:cs typeface="Arial" charset="0"/>
              </a:rPr>
              <a:pPr algn="r"/>
              <a:t>5</a:t>
            </a:fld>
            <a:endParaRPr lang="en-ZA" altLang="ja-JP" sz="1200" b="0">
              <a:solidFill>
                <a:schemeClr val="tx1"/>
              </a:solidFill>
              <a:cs typeface="Arial" charset="0"/>
            </a:endParaRPr>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noFill/>
          <a:ln/>
        </p:spPr>
        <p:txBody>
          <a:bodyPr/>
          <a:lstStyle/>
          <a:p>
            <a:pPr eaLnBrk="1" hangingPunct="1"/>
            <a:r>
              <a:rPr lang="en-US" altLang="ja-JP" smtClean="0">
                <a:latin typeface="Arial" charset="0"/>
                <a:cs typeface="ＭＳ Ｐゴシック"/>
              </a:rPr>
              <a:t>See slide text</a:t>
            </a:r>
            <a:endParaRPr lang="en-GB" altLang="ja-JP" smtClean="0">
              <a:latin typeface="Arial" charset="0"/>
              <a:cs typeface="ＭＳ Ｐゴシック"/>
            </a:endParaRPr>
          </a:p>
          <a:p>
            <a:pPr eaLnBrk="1" hangingPunct="1"/>
            <a:endParaRPr lang="en-GB" altLang="ja-JP" smtClean="0">
              <a:latin typeface="Arial" charset="0"/>
              <a:cs typeface="ＭＳ Ｐゴシック"/>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txBox="1">
            <a:spLocks noGrp="1" noChangeArrowheads="1"/>
          </p:cNvSpPr>
          <p:nvPr/>
        </p:nvSpPr>
        <p:spPr bwMode="auto">
          <a:xfrm>
            <a:off x="3927475" y="8756650"/>
            <a:ext cx="3005138" cy="461963"/>
          </a:xfrm>
          <a:prstGeom prst="rect">
            <a:avLst/>
          </a:prstGeom>
          <a:noFill/>
          <a:ln w="9525">
            <a:noFill/>
            <a:miter lim="800000"/>
            <a:headEnd/>
            <a:tailEnd/>
          </a:ln>
        </p:spPr>
        <p:txBody>
          <a:bodyPr anchor="b"/>
          <a:lstStyle/>
          <a:p>
            <a:pPr algn="r"/>
            <a:fld id="{28207DCA-6568-4CE6-AFBC-15700B67A676}" type="slidenum">
              <a:rPr lang="en-ZA" altLang="ja-JP" sz="1200" b="0">
                <a:solidFill>
                  <a:schemeClr val="tx1"/>
                </a:solidFill>
                <a:cs typeface="Arial" charset="0"/>
              </a:rPr>
              <a:pPr algn="r"/>
              <a:t>6</a:t>
            </a:fld>
            <a:endParaRPr lang="en-ZA" altLang="ja-JP" sz="1200" b="0">
              <a:solidFill>
                <a:schemeClr val="tx1"/>
              </a:solidFill>
              <a:cs typeface="Arial"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r>
              <a:rPr lang="en-US" altLang="ja-JP" smtClean="0">
                <a:latin typeface="Arial" charset="0"/>
                <a:cs typeface="ＭＳ Ｐゴシック"/>
              </a:rPr>
              <a:t>See slide text</a:t>
            </a:r>
            <a:endParaRPr lang="en-GB" altLang="ja-JP" smtClean="0">
              <a:latin typeface="Arial" charset="0"/>
              <a:cs typeface="ＭＳ Ｐゴシック"/>
            </a:endParaRPr>
          </a:p>
          <a:p>
            <a:pPr eaLnBrk="1" hangingPunct="1"/>
            <a:endParaRPr lang="en-GB" altLang="ja-JP" smtClean="0">
              <a:latin typeface="Arial" charset="0"/>
              <a:cs typeface="ＭＳ Ｐゴシック"/>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txBox="1">
            <a:spLocks noGrp="1" noChangeArrowheads="1"/>
          </p:cNvSpPr>
          <p:nvPr/>
        </p:nvSpPr>
        <p:spPr bwMode="auto">
          <a:xfrm>
            <a:off x="3927475" y="8756650"/>
            <a:ext cx="3005138" cy="461963"/>
          </a:xfrm>
          <a:prstGeom prst="rect">
            <a:avLst/>
          </a:prstGeom>
          <a:noFill/>
          <a:ln w="9525">
            <a:noFill/>
            <a:miter lim="800000"/>
            <a:headEnd/>
            <a:tailEnd/>
          </a:ln>
        </p:spPr>
        <p:txBody>
          <a:bodyPr anchor="b"/>
          <a:lstStyle/>
          <a:p>
            <a:pPr algn="r"/>
            <a:fld id="{824F15F4-5426-49FA-8936-F606BBD639C7}" type="slidenum">
              <a:rPr lang="en-ZA" altLang="ja-JP" sz="1200" b="0">
                <a:solidFill>
                  <a:schemeClr val="tx1"/>
                </a:solidFill>
                <a:cs typeface="Arial" charset="0"/>
              </a:rPr>
              <a:pPr algn="r"/>
              <a:t>7</a:t>
            </a:fld>
            <a:endParaRPr lang="en-ZA" altLang="ja-JP" sz="1200" b="0">
              <a:solidFill>
                <a:schemeClr val="tx1"/>
              </a:solidFill>
              <a:cs typeface="Arial" charset="0"/>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r>
              <a:rPr lang="en-US" altLang="ja-JP" smtClean="0">
                <a:latin typeface="Arial" charset="0"/>
                <a:cs typeface="ＭＳ Ｐゴシック"/>
              </a:rPr>
              <a:t>See slide text</a:t>
            </a:r>
            <a:endParaRPr lang="en-GB" altLang="ja-JP" smtClean="0">
              <a:latin typeface="Arial" charset="0"/>
              <a:cs typeface="ＭＳ Ｐゴシック"/>
            </a:endParaRPr>
          </a:p>
          <a:p>
            <a:pPr eaLnBrk="1" hangingPunct="1"/>
            <a:endParaRPr lang="en-GB" altLang="ja-JP" smtClean="0">
              <a:latin typeface="Arial" charset="0"/>
              <a:cs typeface="ＭＳ Ｐゴシック"/>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txBox="1">
            <a:spLocks noGrp="1" noChangeArrowheads="1"/>
          </p:cNvSpPr>
          <p:nvPr/>
        </p:nvSpPr>
        <p:spPr bwMode="auto">
          <a:xfrm>
            <a:off x="3927475" y="8756650"/>
            <a:ext cx="3005138" cy="461963"/>
          </a:xfrm>
          <a:prstGeom prst="rect">
            <a:avLst/>
          </a:prstGeom>
          <a:noFill/>
          <a:ln w="9525">
            <a:noFill/>
            <a:miter lim="800000"/>
            <a:headEnd/>
            <a:tailEnd/>
          </a:ln>
        </p:spPr>
        <p:txBody>
          <a:bodyPr anchor="b"/>
          <a:lstStyle/>
          <a:p>
            <a:pPr algn="r"/>
            <a:fld id="{36287E78-55A6-4347-932C-0AC1DF17F1AC}" type="slidenum">
              <a:rPr lang="en-ZA" altLang="ja-JP" sz="1200" b="0">
                <a:solidFill>
                  <a:schemeClr val="tx1"/>
                </a:solidFill>
                <a:cs typeface="Arial" charset="0"/>
              </a:rPr>
              <a:pPr algn="r"/>
              <a:t>8</a:t>
            </a:fld>
            <a:endParaRPr lang="en-ZA" altLang="ja-JP" sz="1200" b="0">
              <a:solidFill>
                <a:schemeClr val="tx1"/>
              </a:solidFill>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eaLnBrk="1" hangingPunct="1"/>
            <a:r>
              <a:rPr lang="en-US" altLang="ja-JP" smtClean="0">
                <a:latin typeface="Arial" charset="0"/>
                <a:cs typeface="ＭＳ Ｐゴシック"/>
              </a:rPr>
              <a:t>See slide text</a:t>
            </a:r>
            <a:endParaRPr lang="en-GB" altLang="ja-JP" smtClean="0">
              <a:latin typeface="Arial" charset="0"/>
              <a:cs typeface="ＭＳ Ｐゴシック"/>
            </a:endParaRPr>
          </a:p>
          <a:p>
            <a:pPr eaLnBrk="1" hangingPunct="1"/>
            <a:endParaRPr lang="en-GB" altLang="ja-JP" smtClean="0">
              <a:latin typeface="Arial" charset="0"/>
              <a:cs typeface="ＭＳ Ｐゴシック"/>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txBox="1">
            <a:spLocks noGrp="1" noChangeArrowheads="1"/>
          </p:cNvSpPr>
          <p:nvPr/>
        </p:nvSpPr>
        <p:spPr bwMode="auto">
          <a:xfrm>
            <a:off x="3927475" y="8756650"/>
            <a:ext cx="3005138" cy="461963"/>
          </a:xfrm>
          <a:prstGeom prst="rect">
            <a:avLst/>
          </a:prstGeom>
          <a:noFill/>
          <a:ln w="9525">
            <a:noFill/>
            <a:miter lim="800000"/>
            <a:headEnd/>
            <a:tailEnd/>
          </a:ln>
        </p:spPr>
        <p:txBody>
          <a:bodyPr anchor="b"/>
          <a:lstStyle/>
          <a:p>
            <a:pPr algn="r"/>
            <a:fld id="{24F2E7D6-9799-4135-9578-520570D4702E}" type="slidenum">
              <a:rPr lang="en-ZA" altLang="ja-JP" sz="1200" b="0">
                <a:solidFill>
                  <a:schemeClr val="tx1"/>
                </a:solidFill>
                <a:cs typeface="Arial" charset="0"/>
              </a:rPr>
              <a:pPr algn="r"/>
              <a:t>9</a:t>
            </a:fld>
            <a:endParaRPr lang="en-ZA" altLang="ja-JP" sz="1200" b="0">
              <a:solidFill>
                <a:schemeClr val="tx1"/>
              </a:solidFill>
              <a:cs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r>
              <a:rPr lang="en-US" altLang="ja-JP" smtClean="0">
                <a:latin typeface="Arial" charset="0"/>
                <a:cs typeface="ＭＳ Ｐゴシック"/>
              </a:rPr>
              <a:t>See slide text</a:t>
            </a:r>
            <a:endParaRPr lang="en-GB" altLang="ja-JP" smtClean="0">
              <a:latin typeface="Arial" charset="0"/>
              <a:cs typeface="ＭＳ Ｐゴシック"/>
            </a:endParaRPr>
          </a:p>
          <a:p>
            <a:pPr eaLnBrk="1" hangingPunct="1"/>
            <a:endParaRPr lang="en-GB" altLang="ja-JP" smtClean="0">
              <a:latin typeface="Arial" charset="0"/>
              <a:cs typeface="ＭＳ Ｐゴシック"/>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p:cNvPicPr>
            <a:picLocks noChangeAspect="1" noChangeArrowheads="1"/>
          </p:cNvPicPr>
          <p:nvPr userDrawn="1"/>
        </p:nvPicPr>
        <p:blipFill>
          <a:blip r:embed="rId2"/>
          <a:srcRect l="5161" t="24001" b="20000"/>
          <a:stretch>
            <a:fillRect/>
          </a:stretch>
        </p:blipFill>
        <p:spPr bwMode="auto">
          <a:xfrm>
            <a:off x="228600" y="228600"/>
            <a:ext cx="3200400" cy="609600"/>
          </a:xfrm>
          <a:prstGeom prst="rect">
            <a:avLst/>
          </a:prstGeom>
          <a:noFill/>
          <a:ln w="9525">
            <a:noFill/>
            <a:miter lim="800000"/>
            <a:headEnd/>
            <a:tailEnd/>
          </a:ln>
        </p:spPr>
      </p:pic>
      <p:sp>
        <p:nvSpPr>
          <p:cNvPr id="2" name="Title 1"/>
          <p:cNvSpPr>
            <a:spLocks noGrp="1"/>
          </p:cNvSpPr>
          <p:nvPr>
            <p:ph type="title"/>
          </p:nvPr>
        </p:nvSpPr>
        <p:spPr>
          <a:xfrm>
            <a:off x="-152400" y="836613"/>
            <a:ext cx="9448800" cy="611187"/>
          </a:xfrm>
          <a:solidFill>
            <a:srgbClr val="8BB6B7"/>
          </a:solidFill>
          <a:ln>
            <a:solidFill>
              <a:schemeClr val="bg1">
                <a:lumMod val="50000"/>
              </a:schemeClr>
            </a:solidFill>
          </a:ln>
        </p:spPr>
        <p:txBody>
          <a:bodyPr/>
          <a:lstStyle>
            <a:lvl1pPr>
              <a:defRPr>
                <a:solidFill>
                  <a:srgbClr val="016495"/>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spcAft>
                <a:spcPts val="600"/>
              </a:spcAft>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r>
              <a:rPr lang="en-GB"/>
              <a:t>© GEO Secretariat</a:t>
            </a:r>
          </a:p>
        </p:txBody>
      </p:sp>
      <p:sp>
        <p:nvSpPr>
          <p:cNvPr id="6" name="Slide Number Placeholder 5"/>
          <p:cNvSpPr>
            <a:spLocks noGrp="1"/>
          </p:cNvSpPr>
          <p:nvPr>
            <p:ph type="sldNum" sz="quarter" idx="11"/>
          </p:nvPr>
        </p:nvSpPr>
        <p:spPr/>
        <p:txBody>
          <a:bodyPr/>
          <a:lstStyle>
            <a:lvl1pPr>
              <a:defRPr/>
            </a:lvl1pPr>
          </a:lstStyle>
          <a:p>
            <a:pPr>
              <a:defRPr/>
            </a:pPr>
            <a:r>
              <a:rPr lang="en-GB" altLang="ja-JP"/>
              <a:t>slide </a:t>
            </a:r>
            <a:fld id="{A056C77C-AA34-4192-AE74-9B5FB6830723}" type="slidenum">
              <a:rPr lang="en-GB" altLang="ja-JP"/>
              <a:pPr>
                <a:defRPr/>
              </a:pPr>
              <a:t>‹#›</a:t>
            </a:fld>
            <a:endParaRPr lang="en-GB"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98450" y="950913"/>
            <a:ext cx="8739188" cy="6111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ja-JP" smtClean="0"/>
              <a:t>Click to edit Master title style</a:t>
            </a:r>
          </a:p>
        </p:txBody>
      </p:sp>
      <p:sp>
        <p:nvSpPr>
          <p:cNvPr id="1027" name="Rectangle 3"/>
          <p:cNvSpPr>
            <a:spLocks noGrp="1" noChangeArrowheads="1"/>
          </p:cNvSpPr>
          <p:nvPr>
            <p:ph type="body" idx="1"/>
          </p:nvPr>
        </p:nvSpPr>
        <p:spPr bwMode="auto">
          <a:xfrm>
            <a:off x="293688" y="1638300"/>
            <a:ext cx="8705850" cy="4772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ja-JP" smtClean="0"/>
              <a:t>Click to edit Master text styles</a:t>
            </a:r>
          </a:p>
          <a:p>
            <a:pPr lvl="1"/>
            <a:r>
              <a:rPr lang="en-GB" altLang="ja-JP" smtClean="0"/>
              <a:t>Second level</a:t>
            </a:r>
          </a:p>
          <a:p>
            <a:pPr lvl="2"/>
            <a:r>
              <a:rPr lang="en-GB" altLang="ja-JP" smtClean="0"/>
              <a:t>Third level</a:t>
            </a:r>
          </a:p>
          <a:p>
            <a:pPr lvl="3"/>
            <a:r>
              <a:rPr lang="en-GB" altLang="ja-JP" smtClean="0"/>
              <a:t>Fourth level</a:t>
            </a:r>
          </a:p>
          <a:p>
            <a:pPr lvl="4"/>
            <a:r>
              <a:rPr lang="en-GB" altLang="ja-JP" smtClean="0"/>
              <a:t>Fifth level</a:t>
            </a:r>
          </a:p>
        </p:txBody>
      </p:sp>
      <p:sp>
        <p:nvSpPr>
          <p:cNvPr id="8" name="Date Placeholder 3"/>
          <p:cNvSpPr>
            <a:spLocks noGrp="1"/>
          </p:cNvSpPr>
          <p:nvPr>
            <p:ph type="dt" sz="half" idx="2"/>
          </p:nvPr>
        </p:nvSpPr>
        <p:spPr bwMode="auto">
          <a:xfrm>
            <a:off x="319088" y="6500813"/>
            <a:ext cx="2233612" cy="2159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a:defRPr sz="800" b="0">
                <a:solidFill>
                  <a:srgbClr val="005FAA"/>
                </a:solidFill>
                <a:latin typeface="Tahoma" charset="0"/>
              </a:defRPr>
            </a:lvl1pPr>
          </a:lstStyle>
          <a:p>
            <a:pPr>
              <a:defRPr/>
            </a:pPr>
            <a:r>
              <a:rPr lang="en-GB"/>
              <a:t>© GEO Secretariat</a:t>
            </a:r>
          </a:p>
        </p:txBody>
      </p:sp>
      <p:sp>
        <p:nvSpPr>
          <p:cNvPr id="9" name="Slide Number Placeholder 5"/>
          <p:cNvSpPr>
            <a:spLocks noGrp="1"/>
          </p:cNvSpPr>
          <p:nvPr>
            <p:ph type="sldNum" sz="quarter" idx="4"/>
          </p:nvPr>
        </p:nvSpPr>
        <p:spPr bwMode="auto">
          <a:xfrm>
            <a:off x="7037388" y="6500813"/>
            <a:ext cx="1905000" cy="2159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800" b="0">
                <a:solidFill>
                  <a:srgbClr val="005FAA"/>
                </a:solidFill>
                <a:latin typeface="Tahoma" pitchFamily="34" charset="0"/>
                <a:ea typeface="ＭＳ Ｐゴシック" charset="-128"/>
              </a:defRPr>
            </a:lvl1pPr>
          </a:lstStyle>
          <a:p>
            <a:pPr>
              <a:defRPr/>
            </a:pPr>
            <a:r>
              <a:rPr lang="en-GB" altLang="ja-JP"/>
              <a:t>slide </a:t>
            </a:r>
            <a:fld id="{AAC21D4E-418B-444E-A578-39E9F33F3BD4}" type="slidenum">
              <a:rPr lang="en-GB" altLang="ja-JP"/>
              <a:pPr>
                <a:defRPr/>
              </a:pPr>
              <a:t>‹#›</a:t>
            </a:fld>
            <a:endParaRPr lang="en-GB" altLang="ja-JP"/>
          </a:p>
        </p:txBody>
      </p:sp>
    </p:spTree>
  </p:cSld>
  <p:clrMap bg1="lt1" tx1="dk1" bg2="lt2" tx2="dk2" accent1="accent1" accent2="accent2" accent3="accent3" accent4="accent4" accent5="accent5" accent6="accent6" hlink="hlink" folHlink="folHlink"/>
  <p:sldLayoutIdLst>
    <p:sldLayoutId id="2147483957" r:id="rId1"/>
  </p:sldLayoutIdLst>
  <p:transition/>
  <p:hf hdr="0" dt="0"/>
  <p:txStyles>
    <p:titleStyle>
      <a:lvl1pPr algn="ctr" rtl="0" eaLnBrk="0" fontAlgn="base" hangingPunct="0">
        <a:spcBef>
          <a:spcPct val="0"/>
        </a:spcBef>
        <a:spcAft>
          <a:spcPct val="0"/>
        </a:spcAft>
        <a:defRPr sz="3200">
          <a:solidFill>
            <a:srgbClr val="005296"/>
          </a:solidFill>
          <a:latin typeface="Arial" pitchFamily="34" charset="0"/>
          <a:ea typeface="+mj-ea"/>
          <a:cs typeface="+mj-cs"/>
        </a:defRPr>
      </a:lvl1pPr>
      <a:lvl2pPr algn="ctr" rtl="0" eaLnBrk="0" fontAlgn="base" hangingPunct="0">
        <a:spcBef>
          <a:spcPct val="0"/>
        </a:spcBef>
        <a:spcAft>
          <a:spcPct val="0"/>
        </a:spcAft>
        <a:defRPr sz="3200">
          <a:solidFill>
            <a:srgbClr val="005296"/>
          </a:solidFill>
          <a:latin typeface="Arial" pitchFamily="34" charset="0"/>
        </a:defRPr>
      </a:lvl2pPr>
      <a:lvl3pPr algn="ctr" rtl="0" eaLnBrk="0" fontAlgn="base" hangingPunct="0">
        <a:spcBef>
          <a:spcPct val="0"/>
        </a:spcBef>
        <a:spcAft>
          <a:spcPct val="0"/>
        </a:spcAft>
        <a:defRPr sz="3200">
          <a:solidFill>
            <a:srgbClr val="005296"/>
          </a:solidFill>
          <a:latin typeface="Arial" pitchFamily="34" charset="0"/>
        </a:defRPr>
      </a:lvl3pPr>
      <a:lvl4pPr algn="ctr" rtl="0" eaLnBrk="0" fontAlgn="base" hangingPunct="0">
        <a:spcBef>
          <a:spcPct val="0"/>
        </a:spcBef>
        <a:spcAft>
          <a:spcPct val="0"/>
        </a:spcAft>
        <a:defRPr sz="3200">
          <a:solidFill>
            <a:srgbClr val="005296"/>
          </a:solidFill>
          <a:latin typeface="Arial" pitchFamily="34" charset="0"/>
        </a:defRPr>
      </a:lvl4pPr>
      <a:lvl5pPr algn="ctr" rtl="0" eaLnBrk="0" fontAlgn="base" hangingPunct="0">
        <a:spcBef>
          <a:spcPct val="0"/>
        </a:spcBef>
        <a:spcAft>
          <a:spcPct val="0"/>
        </a:spcAft>
        <a:defRPr sz="3200">
          <a:solidFill>
            <a:srgbClr val="005296"/>
          </a:solidFill>
          <a:latin typeface="Arial" pitchFamily="34" charset="0"/>
        </a:defRPr>
      </a:lvl5pPr>
      <a:lvl6pPr marL="457200" algn="ctr" rtl="0" fontAlgn="base">
        <a:spcBef>
          <a:spcPct val="0"/>
        </a:spcBef>
        <a:spcAft>
          <a:spcPct val="0"/>
        </a:spcAft>
        <a:defRPr sz="3200">
          <a:solidFill>
            <a:schemeClr val="tx2"/>
          </a:solidFill>
          <a:latin typeface="Tahoma" pitchFamily="34" charset="0"/>
        </a:defRPr>
      </a:lvl6pPr>
      <a:lvl7pPr marL="914400" algn="ctr" rtl="0" fontAlgn="base">
        <a:spcBef>
          <a:spcPct val="0"/>
        </a:spcBef>
        <a:spcAft>
          <a:spcPct val="0"/>
        </a:spcAft>
        <a:defRPr sz="3200">
          <a:solidFill>
            <a:schemeClr val="tx2"/>
          </a:solidFill>
          <a:latin typeface="Tahoma" pitchFamily="34" charset="0"/>
        </a:defRPr>
      </a:lvl7pPr>
      <a:lvl8pPr marL="1371600" algn="ctr" rtl="0" fontAlgn="base">
        <a:spcBef>
          <a:spcPct val="0"/>
        </a:spcBef>
        <a:spcAft>
          <a:spcPct val="0"/>
        </a:spcAft>
        <a:defRPr sz="3200">
          <a:solidFill>
            <a:schemeClr val="tx2"/>
          </a:solidFill>
          <a:latin typeface="Tahoma" pitchFamily="34" charset="0"/>
        </a:defRPr>
      </a:lvl8pPr>
      <a:lvl9pPr marL="1828800" algn="ctr" rtl="0" fontAlgn="base">
        <a:spcBef>
          <a:spcPct val="0"/>
        </a:spcBef>
        <a:spcAft>
          <a:spcPct val="0"/>
        </a:spcAft>
        <a:defRPr sz="3200">
          <a:solidFill>
            <a:schemeClr val="tx2"/>
          </a:solidFill>
          <a:latin typeface="Tahoma" pitchFamily="34" charset="0"/>
        </a:defRPr>
      </a:lvl9pPr>
    </p:titleStyle>
    <p:bodyStyle>
      <a:lvl1pPr marL="342900" indent="-342900" algn="l" rtl="0" eaLnBrk="0" fontAlgn="base" hangingPunct="0">
        <a:spcBef>
          <a:spcPct val="20000"/>
        </a:spcBef>
        <a:spcAft>
          <a:spcPct val="0"/>
        </a:spcAft>
        <a:buChar char="•"/>
        <a:defRPr sz="2400">
          <a:solidFill>
            <a:srgbClr val="005296"/>
          </a:solidFill>
          <a:latin typeface="Arial" pitchFamily="34" charset="0"/>
          <a:ea typeface="+mn-ea"/>
          <a:cs typeface="+mn-cs"/>
        </a:defRPr>
      </a:lvl1pPr>
      <a:lvl2pPr marL="742950" indent="-285750" algn="l" rtl="0" eaLnBrk="0" fontAlgn="base" hangingPunct="0">
        <a:spcBef>
          <a:spcPct val="20000"/>
        </a:spcBef>
        <a:spcAft>
          <a:spcPct val="0"/>
        </a:spcAft>
        <a:buChar char="–"/>
        <a:defRPr sz="2000">
          <a:solidFill>
            <a:srgbClr val="005296"/>
          </a:solidFill>
          <a:latin typeface="Arial" pitchFamily="34" charset="0"/>
        </a:defRPr>
      </a:lvl2pPr>
      <a:lvl3pPr marL="1143000" indent="-228600" algn="l" rtl="0" eaLnBrk="0" fontAlgn="base" hangingPunct="0">
        <a:spcBef>
          <a:spcPct val="20000"/>
        </a:spcBef>
        <a:spcAft>
          <a:spcPct val="0"/>
        </a:spcAft>
        <a:buChar char="•"/>
        <a:defRPr sz="2400">
          <a:solidFill>
            <a:srgbClr val="005296"/>
          </a:solidFill>
          <a:latin typeface="Arial" pitchFamily="34" charset="0"/>
        </a:defRPr>
      </a:lvl3pPr>
      <a:lvl4pPr marL="1600200" indent="-228600" algn="l" rtl="0" eaLnBrk="0" fontAlgn="base" hangingPunct="0">
        <a:spcBef>
          <a:spcPct val="20000"/>
        </a:spcBef>
        <a:spcAft>
          <a:spcPct val="0"/>
        </a:spcAft>
        <a:buChar char="–"/>
        <a:defRPr sz="1600">
          <a:solidFill>
            <a:srgbClr val="005296"/>
          </a:solidFill>
          <a:latin typeface="Arial" pitchFamily="34" charset="0"/>
        </a:defRPr>
      </a:lvl4pPr>
      <a:lvl5pPr marL="2057400" indent="-228600" algn="l" rtl="0" eaLnBrk="0" fontAlgn="base" hangingPunct="0">
        <a:spcBef>
          <a:spcPct val="20000"/>
        </a:spcBef>
        <a:spcAft>
          <a:spcPct val="0"/>
        </a:spcAft>
        <a:buChar char="»"/>
        <a:defRPr sz="1400">
          <a:solidFill>
            <a:srgbClr val="005296"/>
          </a:solidFill>
          <a:latin typeface="Arial" pitchFamily="34" charset="0"/>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3"/>
          <p:cNvSpPr>
            <a:spLocks noChangeArrowheads="1"/>
          </p:cNvSpPr>
          <p:nvPr/>
        </p:nvSpPr>
        <p:spPr bwMode="auto">
          <a:xfrm>
            <a:off x="228600" y="3810000"/>
            <a:ext cx="8686800" cy="2667000"/>
          </a:xfrm>
          <a:prstGeom prst="rect">
            <a:avLst/>
          </a:prstGeom>
          <a:noFill/>
          <a:ln w="9525">
            <a:noFill/>
            <a:miter lim="800000"/>
            <a:headEnd/>
            <a:tailEnd/>
          </a:ln>
        </p:spPr>
        <p:txBody>
          <a:bodyPr anchor="ctr"/>
          <a:lstStyle/>
          <a:p>
            <a:r>
              <a:rPr lang="en-US" altLang="ja-JP" sz="2800">
                <a:solidFill>
                  <a:srgbClr val="000000"/>
                </a:solidFill>
                <a:ea typeface="ＭＳ Ｐゴシック"/>
                <a:cs typeface="Arial" charset="0"/>
              </a:rPr>
              <a:t>Alan Edwards and Helmut </a:t>
            </a:r>
            <a:r>
              <a:rPr lang="en-GB" altLang="ja-JP" sz="2800">
                <a:solidFill>
                  <a:srgbClr val="000000"/>
                </a:solidFill>
                <a:ea typeface="ＭＳ Ｐゴシック"/>
                <a:cs typeface="Arial" charset="0"/>
              </a:rPr>
              <a:t>Staudenrausch</a:t>
            </a:r>
            <a:r>
              <a:rPr lang="en-GB" altLang="ja-JP">
                <a:ea typeface="ＭＳ Ｐゴシック"/>
                <a:cs typeface="Arial" charset="0"/>
              </a:rPr>
              <a:t> </a:t>
            </a:r>
            <a:endParaRPr lang="en-US" altLang="ja-JP" sz="2800">
              <a:solidFill>
                <a:srgbClr val="000000"/>
              </a:solidFill>
              <a:ea typeface="ＭＳ Ｐゴシック"/>
              <a:cs typeface="Arial" charset="0"/>
            </a:endParaRPr>
          </a:p>
          <a:p>
            <a:r>
              <a:rPr lang="en-US" altLang="ja-JP" sz="2400">
                <a:solidFill>
                  <a:srgbClr val="000000"/>
                </a:solidFill>
                <a:ea typeface="ＭＳ Ｐゴシック"/>
                <a:cs typeface="Arial" charset="0"/>
              </a:rPr>
              <a:t> </a:t>
            </a:r>
          </a:p>
          <a:p>
            <a:r>
              <a:rPr lang="en-US" altLang="ja-JP" sz="2400">
                <a:solidFill>
                  <a:srgbClr val="000000"/>
                </a:solidFill>
                <a:ea typeface="ＭＳ Ｐゴシック"/>
                <a:cs typeface="Arial" charset="0"/>
              </a:rPr>
              <a:t>2</a:t>
            </a:r>
            <a:r>
              <a:rPr lang="en-US" altLang="ja-JP" sz="2400" baseline="30000">
                <a:solidFill>
                  <a:srgbClr val="000000"/>
                </a:solidFill>
                <a:ea typeface="ＭＳ Ｐゴシック"/>
                <a:cs typeface="Arial" charset="0"/>
              </a:rPr>
              <a:t>nd</a:t>
            </a:r>
            <a:r>
              <a:rPr lang="en-US" altLang="ja-JP" sz="2400">
                <a:solidFill>
                  <a:srgbClr val="000000"/>
                </a:solidFill>
                <a:ea typeface="ＭＳ Ｐゴシック"/>
                <a:cs typeface="Arial" charset="0"/>
              </a:rPr>
              <a:t> GEOSS S&amp;T Workshop, Bonn, Germany</a:t>
            </a:r>
          </a:p>
          <a:p>
            <a:r>
              <a:rPr lang="en-US" altLang="ja-JP" sz="2400">
                <a:solidFill>
                  <a:srgbClr val="000000"/>
                </a:solidFill>
                <a:ea typeface="ＭＳ Ｐゴシック"/>
                <a:cs typeface="Arial" charset="0"/>
              </a:rPr>
              <a:t>28-31 August 2012</a:t>
            </a:r>
          </a:p>
          <a:p>
            <a:endParaRPr lang="en-US" altLang="ja-JP" sz="2000">
              <a:solidFill>
                <a:srgbClr val="000000"/>
              </a:solidFill>
              <a:ea typeface="ＭＳ Ｐゴシック"/>
              <a:cs typeface="Arial" charset="0"/>
            </a:endParaRPr>
          </a:p>
        </p:txBody>
      </p:sp>
      <p:sp>
        <p:nvSpPr>
          <p:cNvPr id="3" name="Title 2"/>
          <p:cNvSpPr>
            <a:spLocks noGrp="1"/>
          </p:cNvSpPr>
          <p:nvPr>
            <p:ph type="title"/>
          </p:nvPr>
        </p:nvSpPr>
        <p:spPr>
          <a:xfrm>
            <a:off x="-381000" y="1676400"/>
            <a:ext cx="9525000" cy="1676400"/>
          </a:xfrm>
        </p:spPr>
        <p:txBody>
          <a:bodyPr/>
          <a:lstStyle/>
          <a:p>
            <a:pPr>
              <a:defRPr/>
            </a:pPr>
            <a:r>
              <a:rPr lang="en-GB" sz="2800" b="1" smtClean="0">
                <a:solidFill>
                  <a:srgbClr val="000000"/>
                </a:solidFill>
                <a:latin typeface="Arial" charset="0"/>
              </a:rPr>
              <a:t>Preparing Input</a:t>
            </a:r>
            <a:br>
              <a:rPr lang="en-GB" sz="2800" b="1" smtClean="0">
                <a:solidFill>
                  <a:srgbClr val="000000"/>
                </a:solidFill>
                <a:latin typeface="Arial" charset="0"/>
              </a:rPr>
            </a:br>
            <a:r>
              <a:rPr lang="en-GB" sz="2800" b="1" smtClean="0">
                <a:solidFill>
                  <a:srgbClr val="000000"/>
                </a:solidFill>
                <a:latin typeface="Arial" charset="0"/>
              </a:rPr>
              <a:t> for the GEO Post-2015 Working Group</a:t>
            </a:r>
            <a:br>
              <a:rPr lang="en-GB" sz="2800" b="1" smtClean="0">
                <a:solidFill>
                  <a:srgbClr val="000000"/>
                </a:solidFill>
                <a:latin typeface="Arial" charset="0"/>
              </a:rPr>
            </a:br>
            <a:endParaRPr lang="en-US" sz="2800" b="1" smtClean="0">
              <a:solidFill>
                <a:srgbClr val="000000"/>
              </a:solidFill>
              <a:latin typeface="Arial" charset="0"/>
            </a:endParaRPr>
          </a:p>
        </p:txBody>
      </p:sp>
      <p:pic>
        <p:nvPicPr>
          <p:cNvPr id="5123" name="Picture 4"/>
          <p:cNvPicPr>
            <a:picLocks noChangeAspect="1" noChangeArrowheads="1"/>
          </p:cNvPicPr>
          <p:nvPr/>
        </p:nvPicPr>
        <p:blipFill>
          <a:blip r:embed="rId3"/>
          <a:srcRect/>
          <a:stretch>
            <a:fillRect/>
          </a:stretch>
        </p:blipFill>
        <p:spPr bwMode="auto">
          <a:xfrm>
            <a:off x="0" y="838200"/>
            <a:ext cx="5181600" cy="523875"/>
          </a:xfrm>
          <a:prstGeom prst="rect">
            <a:avLst/>
          </a:prstGeom>
          <a:noFill/>
          <a:ln w="9525">
            <a:noFill/>
            <a:miter lim="800000"/>
            <a:headEnd/>
            <a:tailEnd/>
          </a:ln>
        </p:spPr>
      </p:pic>
      <p:pic>
        <p:nvPicPr>
          <p:cNvPr id="5124" name="Picture 4"/>
          <p:cNvPicPr>
            <a:picLocks noChangeAspect="1" noChangeArrowheads="1"/>
          </p:cNvPicPr>
          <p:nvPr/>
        </p:nvPicPr>
        <p:blipFill>
          <a:blip r:embed="rId3"/>
          <a:srcRect/>
          <a:stretch>
            <a:fillRect/>
          </a:stretch>
        </p:blipFill>
        <p:spPr bwMode="auto">
          <a:xfrm>
            <a:off x="5189538" y="838200"/>
            <a:ext cx="5181600" cy="5238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3"/>
          <p:cNvSpPr>
            <a:spLocks noGrp="1"/>
          </p:cNvSpPr>
          <p:nvPr>
            <p:ph idx="4294967295"/>
          </p:nvPr>
        </p:nvSpPr>
        <p:spPr>
          <a:xfrm>
            <a:off x="152400" y="1638300"/>
            <a:ext cx="8847138" cy="4772025"/>
          </a:xfrm>
        </p:spPr>
        <p:txBody>
          <a:bodyPr/>
          <a:lstStyle/>
          <a:p>
            <a:pPr marL="457200" indent="-457200">
              <a:buFontTx/>
              <a:buAutoNum type="arabicPeriod" startAt="2"/>
            </a:pPr>
            <a:r>
              <a:rPr lang="en-GB" sz="2800" b="1" u="sng" smtClean="0">
                <a:solidFill>
                  <a:srgbClr val="000000"/>
                </a:solidFill>
                <a:latin typeface="Arial" charset="0"/>
              </a:rPr>
              <a:t>What issues have to be addressed?</a:t>
            </a:r>
          </a:p>
          <a:p>
            <a:pPr marL="457200" indent="-457200">
              <a:buFontTx/>
              <a:buNone/>
            </a:pPr>
            <a:r>
              <a:rPr lang="en-GB" b="1" smtClean="0">
                <a:solidFill>
                  <a:srgbClr val="000000"/>
                </a:solidFill>
                <a:latin typeface="Arial" charset="0"/>
              </a:rPr>
              <a:t>a)</a:t>
            </a:r>
            <a:r>
              <a:rPr lang="en-GB" b="1" smtClean="0">
                <a:latin typeface="Arial" charset="0"/>
              </a:rPr>
              <a:t>  </a:t>
            </a:r>
            <a:r>
              <a:rPr lang="en-GB" b="1" smtClean="0">
                <a:solidFill>
                  <a:srgbClr val="000000"/>
                </a:solidFill>
                <a:latin typeface="Arial" charset="0"/>
              </a:rPr>
              <a:t>What are the "Essential Indicators" for which GEO should seek to ensure that the required data is available on a sustained, long-term basis?</a:t>
            </a:r>
          </a:p>
          <a:p>
            <a:pPr marL="457200" indent="-457200">
              <a:buFontTx/>
              <a:buNone/>
            </a:pPr>
            <a:r>
              <a:rPr lang="en-GB" b="1" smtClean="0">
                <a:solidFill>
                  <a:srgbClr val="000000"/>
                </a:solidFill>
                <a:latin typeface="Arial" charset="0"/>
              </a:rPr>
              <a:t>	Should the GEO S&amp;T Community seek to develop new indicators, in particular in the context of "democratising knowledge"?  Examples could be indicators for: beyond-GDP; human well-being, etc.  (Note, in the context of sustainable development and the MDGs, current economic indicators are insufficient.  For example, they fail to reflect the true status of ecological conditions.)</a:t>
            </a:r>
            <a:endParaRPr lang="en-US" b="1" smtClean="0">
              <a:solidFill>
                <a:srgbClr val="000000"/>
              </a:solidFill>
              <a:latin typeface="Arial" charset="0"/>
            </a:endParaRPr>
          </a:p>
        </p:txBody>
      </p:sp>
      <p:sp>
        <p:nvSpPr>
          <p:cNvPr id="21506" name="Text Box 3"/>
          <p:cNvSpPr txBox="1">
            <a:spLocks noChangeArrowheads="1"/>
          </p:cNvSpPr>
          <p:nvPr/>
        </p:nvSpPr>
        <p:spPr bwMode="auto">
          <a:xfrm>
            <a:off x="179388" y="549275"/>
            <a:ext cx="8370887" cy="1066800"/>
          </a:xfrm>
          <a:prstGeom prst="rect">
            <a:avLst/>
          </a:prstGeom>
          <a:noFill/>
          <a:ln w="9525">
            <a:noFill/>
            <a:miter lim="800000"/>
            <a:headEnd/>
            <a:tailEnd/>
          </a:ln>
        </p:spPr>
        <p:txBody>
          <a:bodyPr lIns="90000" tIns="46800" rIns="90000" bIns="46800" anchor="ctr"/>
          <a:lstStyle/>
          <a:p>
            <a:pPr algn="ctr" defTabSz="449263" eaLnBrk="0" hangingPunct="0">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chemeClr val="tx1"/>
                </a:solidFill>
                <a:latin typeface="Tahoma" pitchFamily="34" charset="0"/>
                <a:ea typeface="Arial Unicode MS" pitchFamily="34" charset="-128"/>
                <a:cs typeface="Arial Unicode MS" pitchFamily="34" charset="-128"/>
              </a:rPr>
              <a:t>GEO Post-2015 Input</a:t>
            </a:r>
            <a:r>
              <a:rPr lang="en-GB"/>
              <a:t> </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Content Placeholder 3"/>
          <p:cNvSpPr>
            <a:spLocks noGrp="1"/>
          </p:cNvSpPr>
          <p:nvPr>
            <p:ph idx="4294967295"/>
          </p:nvPr>
        </p:nvSpPr>
        <p:spPr>
          <a:xfrm>
            <a:off x="152400" y="1638300"/>
            <a:ext cx="8847138" cy="4772025"/>
          </a:xfrm>
        </p:spPr>
        <p:txBody>
          <a:bodyPr/>
          <a:lstStyle/>
          <a:p>
            <a:pPr marL="457200" indent="-457200"/>
            <a:r>
              <a:rPr lang="en-GB" sz="2800" b="1" smtClean="0">
                <a:solidFill>
                  <a:srgbClr val="000000"/>
                </a:solidFill>
                <a:latin typeface="Arial" charset="0"/>
              </a:rPr>
              <a:t>- </a:t>
            </a:r>
            <a:r>
              <a:rPr lang="en-GB" b="1" u="sng" smtClean="0">
                <a:solidFill>
                  <a:srgbClr val="000000"/>
                </a:solidFill>
                <a:latin typeface="Arial" charset="0"/>
              </a:rPr>
              <a:t>Issue raised</a:t>
            </a:r>
            <a:r>
              <a:rPr lang="en-GB" b="1" smtClean="0">
                <a:solidFill>
                  <a:srgbClr val="000000"/>
                </a:solidFill>
                <a:latin typeface="Arial" charset="0"/>
              </a:rPr>
              <a:t>: What comes first, the indicators or the essential variables?  Should we look to specify a broad range of MEASUREABLE essential variables (EVs), and then see which indicators can be derived from these EVs?  Or should we begin by defining the necessary "essential indicators" and then deriving the EVs that would be required to obtain these indicators?</a:t>
            </a:r>
          </a:p>
          <a:p>
            <a:pPr marL="457200" indent="-457200"/>
            <a:r>
              <a:rPr lang="en-GB" b="1" smtClean="0">
                <a:solidFill>
                  <a:srgbClr val="000000"/>
                </a:solidFill>
                <a:latin typeface="Arial" charset="0"/>
              </a:rPr>
              <a:t>[Note, starting with the indicators and deriving the EVs from them may mean that certain EVs are not actually measurable.  This would immediately identify critical gaps that would need to be addressed by scientific and technological developments.]</a:t>
            </a:r>
            <a:endParaRPr lang="en-US" b="1" smtClean="0">
              <a:solidFill>
                <a:srgbClr val="000000"/>
              </a:solidFill>
              <a:latin typeface="Arial" charset="0"/>
            </a:endParaRPr>
          </a:p>
        </p:txBody>
      </p:sp>
      <p:sp>
        <p:nvSpPr>
          <p:cNvPr id="23554" name="Text Box 3"/>
          <p:cNvSpPr txBox="1">
            <a:spLocks noChangeArrowheads="1"/>
          </p:cNvSpPr>
          <p:nvPr/>
        </p:nvSpPr>
        <p:spPr bwMode="auto">
          <a:xfrm>
            <a:off x="179388" y="549275"/>
            <a:ext cx="8370887" cy="1066800"/>
          </a:xfrm>
          <a:prstGeom prst="rect">
            <a:avLst/>
          </a:prstGeom>
          <a:noFill/>
          <a:ln w="9525">
            <a:noFill/>
            <a:miter lim="800000"/>
            <a:headEnd/>
            <a:tailEnd/>
          </a:ln>
        </p:spPr>
        <p:txBody>
          <a:bodyPr lIns="90000" tIns="46800" rIns="90000" bIns="46800" anchor="ctr"/>
          <a:lstStyle/>
          <a:p>
            <a:pPr algn="ctr" defTabSz="449263" eaLnBrk="0" hangingPunct="0">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chemeClr val="tx1"/>
                </a:solidFill>
                <a:latin typeface="Tahoma" pitchFamily="34" charset="0"/>
                <a:ea typeface="Arial Unicode MS" pitchFamily="34" charset="-128"/>
                <a:cs typeface="Arial Unicode MS" pitchFamily="34" charset="-128"/>
              </a:rPr>
              <a:t>GEO Post-2015 Input</a:t>
            </a:r>
            <a:r>
              <a:rPr lang="en-GB"/>
              <a:t> </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Content Placeholder 3"/>
          <p:cNvSpPr>
            <a:spLocks noGrp="1"/>
          </p:cNvSpPr>
          <p:nvPr>
            <p:ph idx="4294967295"/>
          </p:nvPr>
        </p:nvSpPr>
        <p:spPr>
          <a:xfrm>
            <a:off x="152400" y="1638300"/>
            <a:ext cx="8847138" cy="4772025"/>
          </a:xfrm>
        </p:spPr>
        <p:txBody>
          <a:bodyPr/>
          <a:lstStyle/>
          <a:p>
            <a:pPr marL="457200" indent="-457200">
              <a:buFontTx/>
              <a:buAutoNum type="arabicPeriod" startAt="2"/>
            </a:pPr>
            <a:r>
              <a:rPr lang="en-GB" sz="2800" b="1" u="sng" smtClean="0">
                <a:solidFill>
                  <a:srgbClr val="000000"/>
                </a:solidFill>
                <a:latin typeface="Arial" charset="0"/>
              </a:rPr>
              <a:t>What issues have to be addressed?</a:t>
            </a:r>
          </a:p>
          <a:p>
            <a:pPr marL="457200" indent="-457200">
              <a:buFontTx/>
              <a:buNone/>
            </a:pPr>
            <a:r>
              <a:rPr lang="en-GB" b="1" smtClean="0">
                <a:solidFill>
                  <a:srgbClr val="000000"/>
                </a:solidFill>
                <a:latin typeface="Arial" charset="0"/>
              </a:rPr>
              <a:t>b)  strengthening and reinforcing data sharing, data interoperability, data standards to enable the creation of the knowledge that is needed to support global sustainability.  Those who fund the observing capacity and collection of data should ensure that this data is made freely and openly available without restrictions.</a:t>
            </a:r>
          </a:p>
          <a:p>
            <a:pPr marL="457200" indent="-457200">
              <a:buFontTx/>
              <a:buNone/>
            </a:pPr>
            <a:r>
              <a:rPr lang="en-GB" b="1" smtClean="0">
                <a:solidFill>
                  <a:srgbClr val="000000"/>
                </a:solidFill>
                <a:latin typeface="Arial" charset="0"/>
              </a:rPr>
              <a:t>c)  the need for multi-disciplinarity, inter-disciplinarity, multi-sectoral research – everything is inter-connected and inter-dependent.  E.g., the need for a global security framework, in which water security and food security are treated together and not separately.</a:t>
            </a:r>
            <a:r>
              <a:rPr lang="en-GB" smtClean="0">
                <a:solidFill>
                  <a:srgbClr val="000000"/>
                </a:solidFill>
                <a:latin typeface="Arial" charset="0"/>
              </a:rPr>
              <a:t> </a:t>
            </a:r>
            <a:endParaRPr lang="en-US" smtClean="0">
              <a:solidFill>
                <a:srgbClr val="000000"/>
              </a:solidFill>
              <a:latin typeface="Arial" charset="0"/>
            </a:endParaRPr>
          </a:p>
        </p:txBody>
      </p:sp>
      <p:sp>
        <p:nvSpPr>
          <p:cNvPr id="25602" name="Text Box 3"/>
          <p:cNvSpPr txBox="1">
            <a:spLocks noChangeArrowheads="1"/>
          </p:cNvSpPr>
          <p:nvPr/>
        </p:nvSpPr>
        <p:spPr bwMode="auto">
          <a:xfrm>
            <a:off x="179388" y="549275"/>
            <a:ext cx="8370887" cy="1066800"/>
          </a:xfrm>
          <a:prstGeom prst="rect">
            <a:avLst/>
          </a:prstGeom>
          <a:noFill/>
          <a:ln w="9525">
            <a:noFill/>
            <a:miter lim="800000"/>
            <a:headEnd/>
            <a:tailEnd/>
          </a:ln>
        </p:spPr>
        <p:txBody>
          <a:bodyPr lIns="90000" tIns="46800" rIns="90000" bIns="46800" anchor="ctr"/>
          <a:lstStyle/>
          <a:p>
            <a:pPr algn="ctr" defTabSz="449263" eaLnBrk="0" hangingPunct="0">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chemeClr val="tx1"/>
                </a:solidFill>
                <a:latin typeface="Tahoma" pitchFamily="34" charset="0"/>
                <a:ea typeface="Arial Unicode MS" pitchFamily="34" charset="-128"/>
                <a:cs typeface="Arial Unicode MS" pitchFamily="34" charset="-128"/>
              </a:rPr>
              <a:t>GEO Post-2015 Input</a:t>
            </a:r>
            <a:r>
              <a:rPr lang="en-GB"/>
              <a:t>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Content Placeholder 3"/>
          <p:cNvSpPr>
            <a:spLocks noGrp="1"/>
          </p:cNvSpPr>
          <p:nvPr>
            <p:ph idx="4294967295"/>
          </p:nvPr>
        </p:nvSpPr>
        <p:spPr>
          <a:xfrm>
            <a:off x="152400" y="1638300"/>
            <a:ext cx="8847138" cy="4772025"/>
          </a:xfrm>
        </p:spPr>
        <p:txBody>
          <a:bodyPr/>
          <a:lstStyle/>
          <a:p>
            <a:pPr marL="457200" indent="-457200">
              <a:buFontTx/>
              <a:buAutoNum type="arabicPeriod" startAt="2"/>
            </a:pPr>
            <a:r>
              <a:rPr lang="en-GB" sz="2800" b="1" u="sng" smtClean="0">
                <a:solidFill>
                  <a:srgbClr val="000000"/>
                </a:solidFill>
                <a:latin typeface="Arial" charset="0"/>
              </a:rPr>
              <a:t>What issues have to be addressed?</a:t>
            </a:r>
          </a:p>
          <a:p>
            <a:pPr marL="457200" indent="-457200">
              <a:buFontTx/>
              <a:buNone/>
            </a:pPr>
            <a:r>
              <a:rPr lang="en-GB" b="1" smtClean="0">
                <a:solidFill>
                  <a:srgbClr val="000000"/>
                </a:solidFill>
                <a:latin typeface="Arial" charset="0"/>
              </a:rPr>
              <a:t>d)  biodiversity and ecosystems should be considered together, not separately.</a:t>
            </a:r>
            <a:endParaRPr lang="en-GB" b="1" u="sng" smtClean="0">
              <a:solidFill>
                <a:srgbClr val="000000"/>
              </a:solidFill>
              <a:latin typeface="Arial" charset="0"/>
            </a:endParaRPr>
          </a:p>
          <a:p>
            <a:pPr marL="457200" indent="-457200">
              <a:buFontTx/>
              <a:buNone/>
            </a:pPr>
            <a:r>
              <a:rPr lang="en-GB" b="1" smtClean="0">
                <a:solidFill>
                  <a:srgbClr val="000000"/>
                </a:solidFill>
                <a:latin typeface="Arial" charset="0"/>
              </a:rPr>
              <a:t>	</a:t>
            </a:r>
            <a:r>
              <a:rPr lang="en-GB" b="1" u="sng" smtClean="0">
                <a:solidFill>
                  <a:srgbClr val="000000"/>
                </a:solidFill>
                <a:latin typeface="Arial" charset="0"/>
              </a:rPr>
              <a:t>Issue raised: </a:t>
            </a:r>
            <a:r>
              <a:rPr lang="en-GB" b="1" smtClean="0">
                <a:solidFill>
                  <a:srgbClr val="000000"/>
                </a:solidFill>
                <a:latin typeface="Arial" charset="0"/>
              </a:rPr>
              <a:t>What is the implication for GEO BON in such a statement?</a:t>
            </a:r>
          </a:p>
          <a:p>
            <a:pPr marL="457200" indent="-457200">
              <a:buFontTx/>
              <a:buNone/>
            </a:pPr>
            <a:r>
              <a:rPr lang="en-GB" b="1" smtClean="0">
                <a:solidFill>
                  <a:srgbClr val="000000"/>
                </a:solidFill>
                <a:latin typeface="Arial" charset="0"/>
              </a:rPr>
              <a:t>e)  Capacity Building: this is not just about providing access to data, it is also a question of developing real partnerships.  GEO should therefore look to ensure that strong, lasting and effective partnerships are put in place between developed and developing countries, to ensure that all parties can make full use of GEOSS resources.</a:t>
            </a:r>
            <a:endParaRPr lang="en-US" b="1" smtClean="0">
              <a:solidFill>
                <a:srgbClr val="000000"/>
              </a:solidFill>
              <a:latin typeface="Arial" charset="0"/>
            </a:endParaRPr>
          </a:p>
        </p:txBody>
      </p:sp>
      <p:sp>
        <p:nvSpPr>
          <p:cNvPr id="27650" name="Text Box 3"/>
          <p:cNvSpPr txBox="1">
            <a:spLocks noChangeArrowheads="1"/>
          </p:cNvSpPr>
          <p:nvPr/>
        </p:nvSpPr>
        <p:spPr bwMode="auto">
          <a:xfrm>
            <a:off x="179388" y="549275"/>
            <a:ext cx="8370887" cy="1066800"/>
          </a:xfrm>
          <a:prstGeom prst="rect">
            <a:avLst/>
          </a:prstGeom>
          <a:noFill/>
          <a:ln w="9525">
            <a:noFill/>
            <a:miter lim="800000"/>
            <a:headEnd/>
            <a:tailEnd/>
          </a:ln>
        </p:spPr>
        <p:txBody>
          <a:bodyPr lIns="90000" tIns="46800" rIns="90000" bIns="46800" anchor="ctr"/>
          <a:lstStyle/>
          <a:p>
            <a:pPr algn="ctr" defTabSz="449263" eaLnBrk="0" hangingPunct="0">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chemeClr val="tx1"/>
                </a:solidFill>
                <a:latin typeface="Tahoma" pitchFamily="34" charset="0"/>
                <a:ea typeface="Arial Unicode MS" pitchFamily="34" charset="-128"/>
                <a:cs typeface="Arial Unicode MS" pitchFamily="34" charset="-128"/>
              </a:rPr>
              <a:t>GEO Post-2015 Input</a:t>
            </a:r>
            <a:r>
              <a:rPr lang="en-GB"/>
              <a:t> </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Content Placeholder 3"/>
          <p:cNvSpPr>
            <a:spLocks noGrp="1"/>
          </p:cNvSpPr>
          <p:nvPr>
            <p:ph idx="4294967295"/>
          </p:nvPr>
        </p:nvSpPr>
        <p:spPr>
          <a:xfrm>
            <a:off x="152400" y="1638300"/>
            <a:ext cx="8847138" cy="4772025"/>
          </a:xfrm>
        </p:spPr>
        <p:txBody>
          <a:bodyPr/>
          <a:lstStyle/>
          <a:p>
            <a:pPr marL="457200" indent="-457200">
              <a:buFontTx/>
              <a:buAutoNum type="arabicPeriod" startAt="2"/>
            </a:pPr>
            <a:r>
              <a:rPr lang="en-GB" sz="2800" b="1" u="sng" smtClean="0">
                <a:solidFill>
                  <a:srgbClr val="000000"/>
                </a:solidFill>
                <a:latin typeface="Arial" charset="0"/>
              </a:rPr>
              <a:t>What issues have to be addressed?</a:t>
            </a:r>
          </a:p>
          <a:p>
            <a:pPr marL="457200" indent="-457200">
              <a:buFontTx/>
              <a:buAutoNum type="alphaLcParenR" startAt="6"/>
            </a:pPr>
            <a:r>
              <a:rPr lang="en-GB" b="1" smtClean="0">
                <a:solidFill>
                  <a:srgbClr val="000000"/>
                </a:solidFill>
                <a:latin typeface="Arial" charset="0"/>
              </a:rPr>
              <a:t>GEO should look to develop, implement (and mentor?), training and education across all EO domains and across all generations, from nursery school, through to University and beyond.  It should also include the capability to provide training for decision-makers in the use of EO data and information and how to use science knowledge in policy (evidence-based management).</a:t>
            </a:r>
          </a:p>
          <a:p>
            <a:pPr marL="457200" indent="-457200">
              <a:buFontTx/>
              <a:buNone/>
            </a:pPr>
            <a:r>
              <a:rPr lang="en-GB" b="1" smtClean="0">
                <a:latin typeface="Arial" charset="0"/>
              </a:rPr>
              <a:t>	</a:t>
            </a:r>
            <a:r>
              <a:rPr lang="en-GB" b="1" smtClean="0">
                <a:solidFill>
                  <a:srgbClr val="000000"/>
                </a:solidFill>
                <a:latin typeface="Arial" charset="0"/>
              </a:rPr>
              <a:t>[Note: GEO is expected to help engaging national governmental institutions and funding organisations to ensure implementation.]</a:t>
            </a:r>
            <a:r>
              <a:rPr lang="en-GB" smtClean="0">
                <a:solidFill>
                  <a:srgbClr val="000000"/>
                </a:solidFill>
                <a:latin typeface="Arial" charset="0"/>
              </a:rPr>
              <a:t> </a:t>
            </a:r>
            <a:endParaRPr lang="en-GB" b="1" smtClean="0">
              <a:solidFill>
                <a:srgbClr val="000000"/>
              </a:solidFill>
              <a:latin typeface="Arial" charset="0"/>
            </a:endParaRPr>
          </a:p>
          <a:p>
            <a:pPr marL="457200" indent="-457200">
              <a:buFontTx/>
              <a:buNone/>
            </a:pPr>
            <a:endParaRPr lang="en-US" b="1" smtClean="0">
              <a:solidFill>
                <a:srgbClr val="000000"/>
              </a:solidFill>
              <a:latin typeface="Arial" charset="0"/>
            </a:endParaRPr>
          </a:p>
        </p:txBody>
      </p:sp>
      <p:sp>
        <p:nvSpPr>
          <p:cNvPr id="29698" name="Text Box 3"/>
          <p:cNvSpPr txBox="1">
            <a:spLocks noChangeArrowheads="1"/>
          </p:cNvSpPr>
          <p:nvPr/>
        </p:nvSpPr>
        <p:spPr bwMode="auto">
          <a:xfrm>
            <a:off x="179388" y="549275"/>
            <a:ext cx="8370887" cy="1066800"/>
          </a:xfrm>
          <a:prstGeom prst="rect">
            <a:avLst/>
          </a:prstGeom>
          <a:noFill/>
          <a:ln w="9525">
            <a:noFill/>
            <a:miter lim="800000"/>
            <a:headEnd/>
            <a:tailEnd/>
          </a:ln>
        </p:spPr>
        <p:txBody>
          <a:bodyPr lIns="90000" tIns="46800" rIns="90000" bIns="46800" anchor="ctr"/>
          <a:lstStyle/>
          <a:p>
            <a:pPr algn="ctr" defTabSz="449263" eaLnBrk="0" hangingPunct="0">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chemeClr val="tx1"/>
                </a:solidFill>
                <a:latin typeface="Tahoma" pitchFamily="34" charset="0"/>
                <a:ea typeface="Arial Unicode MS" pitchFamily="34" charset="-128"/>
                <a:cs typeface="Arial Unicode MS" pitchFamily="34" charset="-128"/>
              </a:rPr>
              <a:t>GEO Post-2015 Input</a:t>
            </a:r>
            <a:r>
              <a:rPr lang="en-GB"/>
              <a:t> </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Content Placeholder 3"/>
          <p:cNvSpPr>
            <a:spLocks noGrp="1"/>
          </p:cNvSpPr>
          <p:nvPr>
            <p:ph idx="4294967295"/>
          </p:nvPr>
        </p:nvSpPr>
        <p:spPr>
          <a:xfrm>
            <a:off x="152400" y="1638300"/>
            <a:ext cx="8847138" cy="4772025"/>
          </a:xfrm>
        </p:spPr>
        <p:txBody>
          <a:bodyPr/>
          <a:lstStyle/>
          <a:p>
            <a:pPr marL="457200" indent="-457200">
              <a:buFontTx/>
              <a:buAutoNum type="arabicPeriod" startAt="2"/>
            </a:pPr>
            <a:r>
              <a:rPr lang="en-GB" sz="2800" b="1" u="sng" smtClean="0">
                <a:solidFill>
                  <a:srgbClr val="000000"/>
                </a:solidFill>
                <a:latin typeface="Arial" charset="0"/>
              </a:rPr>
              <a:t>What issues have to be addressed?</a:t>
            </a:r>
          </a:p>
          <a:p>
            <a:pPr marL="457200" indent="-457200">
              <a:buFontTx/>
              <a:buNone/>
            </a:pPr>
            <a:r>
              <a:rPr lang="en-GB" b="1" smtClean="0">
                <a:solidFill>
                  <a:srgbClr val="000000"/>
                </a:solidFill>
                <a:latin typeface="Arial" charset="0"/>
              </a:rPr>
              <a:t>g)  Very worryingly, many people still ask: "What is GEO's role"; "What is the added-value of GEOSS"?  It is imperative that GEO improves its outreach and communication capability. GEO must work more closely with other organisations and communities to ensure they are able to understand and realise the full benefits that the GEOSS can deliver.</a:t>
            </a:r>
            <a:endParaRPr lang="en-US" b="1" smtClean="0">
              <a:solidFill>
                <a:srgbClr val="000000"/>
              </a:solidFill>
              <a:latin typeface="Arial" charset="0"/>
            </a:endParaRPr>
          </a:p>
        </p:txBody>
      </p:sp>
      <p:sp>
        <p:nvSpPr>
          <p:cNvPr id="31746" name="Text Box 3"/>
          <p:cNvSpPr txBox="1">
            <a:spLocks noChangeArrowheads="1"/>
          </p:cNvSpPr>
          <p:nvPr/>
        </p:nvSpPr>
        <p:spPr bwMode="auto">
          <a:xfrm>
            <a:off x="179388" y="549275"/>
            <a:ext cx="8370887" cy="1066800"/>
          </a:xfrm>
          <a:prstGeom prst="rect">
            <a:avLst/>
          </a:prstGeom>
          <a:noFill/>
          <a:ln w="9525">
            <a:noFill/>
            <a:miter lim="800000"/>
            <a:headEnd/>
            <a:tailEnd/>
          </a:ln>
        </p:spPr>
        <p:txBody>
          <a:bodyPr lIns="90000" tIns="46800" rIns="90000" bIns="46800" anchor="ctr"/>
          <a:lstStyle/>
          <a:p>
            <a:pPr algn="ctr" defTabSz="449263" eaLnBrk="0" hangingPunct="0">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chemeClr val="tx1"/>
                </a:solidFill>
                <a:latin typeface="Tahoma" pitchFamily="34" charset="0"/>
                <a:ea typeface="Arial Unicode MS" pitchFamily="34" charset="-128"/>
                <a:cs typeface="Arial Unicode MS" pitchFamily="34" charset="-128"/>
              </a:rPr>
              <a:t>GEO Post-2015 Input</a:t>
            </a:r>
            <a:r>
              <a:rPr lang="en-GB"/>
              <a:t> </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3"/>
          <p:cNvSpPr>
            <a:spLocks noGrp="1"/>
          </p:cNvSpPr>
          <p:nvPr>
            <p:ph idx="4294967295"/>
          </p:nvPr>
        </p:nvSpPr>
        <p:spPr>
          <a:xfrm>
            <a:off x="152400" y="1638300"/>
            <a:ext cx="8847138" cy="4772025"/>
          </a:xfrm>
        </p:spPr>
        <p:txBody>
          <a:bodyPr/>
          <a:lstStyle/>
          <a:p>
            <a:pPr marL="457200" indent="-457200">
              <a:buFontTx/>
              <a:buAutoNum type="arabicPeriod" startAt="3"/>
            </a:pPr>
            <a:r>
              <a:rPr lang="en-GB" sz="2800" b="1" u="sng" smtClean="0">
                <a:solidFill>
                  <a:srgbClr val="000000"/>
                </a:solidFill>
                <a:latin typeface="Arial" charset="0"/>
              </a:rPr>
              <a:t>Where and how does Science and Technology fit into GEO, post-2015?</a:t>
            </a:r>
          </a:p>
          <a:p>
            <a:pPr marL="457200" indent="-457200">
              <a:buFontTx/>
              <a:buNone/>
            </a:pPr>
            <a:r>
              <a:rPr lang="en-GB" b="1" smtClean="0">
                <a:solidFill>
                  <a:srgbClr val="000000"/>
                </a:solidFill>
                <a:latin typeface="Arial" charset="0"/>
              </a:rPr>
              <a:t>a)</a:t>
            </a:r>
            <a:r>
              <a:rPr lang="en-GB" b="1" smtClean="0">
                <a:latin typeface="Arial" charset="0"/>
              </a:rPr>
              <a:t>  </a:t>
            </a:r>
            <a:r>
              <a:rPr lang="en-GB" sz="2200" b="1" smtClean="0">
                <a:solidFill>
                  <a:srgbClr val="000000"/>
                </a:solidFill>
                <a:latin typeface="Arial" charset="0"/>
              </a:rPr>
              <a:t>There are many post-2015 processes underway, including that for GEO.  It is vital that these processes are aligned.  Global scientific and technological partnership(s) [one, or many?] should be created, which recognises the competences of the different partners and which seeks to maximise the synergies and complementarities between them, whilst minimising overlaps and duplication.</a:t>
            </a:r>
            <a:endParaRPr lang="en-GB" sz="2200" b="1" u="sng" smtClean="0">
              <a:solidFill>
                <a:srgbClr val="000000"/>
              </a:solidFill>
              <a:latin typeface="Arial" charset="0"/>
            </a:endParaRPr>
          </a:p>
          <a:p>
            <a:pPr marL="457200" indent="-457200">
              <a:buFontTx/>
              <a:buNone/>
            </a:pPr>
            <a:r>
              <a:rPr lang="en-GB" sz="2200" b="1" smtClean="0">
                <a:solidFill>
                  <a:srgbClr val="000000"/>
                </a:solidFill>
                <a:latin typeface="Arial" charset="0"/>
              </a:rPr>
              <a:t>	</a:t>
            </a:r>
            <a:r>
              <a:rPr lang="en-GB" sz="2200" b="1" u="sng" smtClean="0">
                <a:solidFill>
                  <a:srgbClr val="000000"/>
                </a:solidFill>
                <a:latin typeface="Arial" charset="0"/>
              </a:rPr>
              <a:t>Issue raised</a:t>
            </a:r>
            <a:r>
              <a:rPr lang="en-GB" sz="2200" b="1" smtClean="0">
                <a:solidFill>
                  <a:srgbClr val="000000"/>
                </a:solidFill>
                <a:latin typeface="Arial" charset="0"/>
              </a:rPr>
              <a:t>: Should changes be foreseen to the GEO Membership and Governance structures to facilitate this partnership and the engagement of the parties concerned in GEO?</a:t>
            </a:r>
            <a:endParaRPr lang="en-US" sz="2200" b="1" smtClean="0">
              <a:solidFill>
                <a:srgbClr val="000000"/>
              </a:solidFill>
              <a:latin typeface="Arial" charset="0"/>
            </a:endParaRPr>
          </a:p>
        </p:txBody>
      </p:sp>
      <p:sp>
        <p:nvSpPr>
          <p:cNvPr id="33794" name="Text Box 3"/>
          <p:cNvSpPr txBox="1">
            <a:spLocks noChangeArrowheads="1"/>
          </p:cNvSpPr>
          <p:nvPr/>
        </p:nvSpPr>
        <p:spPr bwMode="auto">
          <a:xfrm>
            <a:off x="179388" y="549275"/>
            <a:ext cx="8370887" cy="1066800"/>
          </a:xfrm>
          <a:prstGeom prst="rect">
            <a:avLst/>
          </a:prstGeom>
          <a:noFill/>
          <a:ln w="9525">
            <a:noFill/>
            <a:miter lim="800000"/>
            <a:headEnd/>
            <a:tailEnd/>
          </a:ln>
        </p:spPr>
        <p:txBody>
          <a:bodyPr lIns="90000" tIns="46800" rIns="90000" bIns="46800" anchor="ctr"/>
          <a:lstStyle/>
          <a:p>
            <a:pPr algn="ctr" defTabSz="449263" eaLnBrk="0" hangingPunct="0">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chemeClr val="tx1"/>
                </a:solidFill>
                <a:latin typeface="Tahoma" pitchFamily="34" charset="0"/>
                <a:ea typeface="Arial Unicode MS" pitchFamily="34" charset="-128"/>
                <a:cs typeface="Arial Unicode MS" pitchFamily="34" charset="-128"/>
              </a:rPr>
              <a:t>GEO Post-2015 Input</a:t>
            </a:r>
            <a:r>
              <a:rPr lang="en-GB"/>
              <a:t> </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Content Placeholder 3"/>
          <p:cNvSpPr>
            <a:spLocks noGrp="1"/>
          </p:cNvSpPr>
          <p:nvPr>
            <p:ph idx="4294967295"/>
          </p:nvPr>
        </p:nvSpPr>
        <p:spPr>
          <a:xfrm>
            <a:off x="152400" y="1638300"/>
            <a:ext cx="8847138" cy="4772025"/>
          </a:xfrm>
        </p:spPr>
        <p:txBody>
          <a:bodyPr/>
          <a:lstStyle/>
          <a:p>
            <a:pPr marL="457200" indent="-457200">
              <a:buFontTx/>
              <a:buAutoNum type="arabicPeriod" startAt="3"/>
            </a:pPr>
            <a:r>
              <a:rPr lang="en-GB" sz="2800" b="1" u="sng" smtClean="0">
                <a:solidFill>
                  <a:srgbClr val="000000"/>
                </a:solidFill>
                <a:latin typeface="Arial" charset="0"/>
              </a:rPr>
              <a:t>Where and how does Science and Technology fit into GEO, post-2015?</a:t>
            </a:r>
          </a:p>
          <a:p>
            <a:pPr marL="457200" indent="-457200">
              <a:buFontTx/>
              <a:buNone/>
            </a:pPr>
            <a:r>
              <a:rPr lang="en-GB" b="1" smtClean="0">
                <a:solidFill>
                  <a:srgbClr val="000000"/>
                </a:solidFill>
                <a:latin typeface="Arial" charset="0"/>
              </a:rPr>
              <a:t>b) In support of such partnership(s), GEO should make its data management infrastructure available to international science programmes, (e.g., Future Earth), and in return these programmes would register their data in GEOSS.</a:t>
            </a:r>
          </a:p>
          <a:p>
            <a:pPr marL="457200" indent="-457200">
              <a:buFontTx/>
              <a:buNone/>
            </a:pPr>
            <a:r>
              <a:rPr lang="en-GB" b="1" smtClean="0">
                <a:solidFill>
                  <a:srgbClr val="000000"/>
                </a:solidFill>
                <a:latin typeface="Arial" charset="0"/>
              </a:rPr>
              <a:t>c) Efforts should be made to develop a sense of ownership amongst users for the GEOSS Targets, with a strengthened role for the CoPs, as an important component of the annual work plan process.</a:t>
            </a:r>
            <a:endParaRPr lang="en-US" b="1" smtClean="0">
              <a:solidFill>
                <a:srgbClr val="000000"/>
              </a:solidFill>
              <a:latin typeface="Arial" charset="0"/>
            </a:endParaRPr>
          </a:p>
        </p:txBody>
      </p:sp>
      <p:sp>
        <p:nvSpPr>
          <p:cNvPr id="35842" name="Text Box 3"/>
          <p:cNvSpPr txBox="1">
            <a:spLocks noChangeArrowheads="1"/>
          </p:cNvSpPr>
          <p:nvPr/>
        </p:nvSpPr>
        <p:spPr bwMode="auto">
          <a:xfrm>
            <a:off x="179388" y="549275"/>
            <a:ext cx="8370887" cy="1066800"/>
          </a:xfrm>
          <a:prstGeom prst="rect">
            <a:avLst/>
          </a:prstGeom>
          <a:noFill/>
          <a:ln w="9525">
            <a:noFill/>
            <a:miter lim="800000"/>
            <a:headEnd/>
            <a:tailEnd/>
          </a:ln>
        </p:spPr>
        <p:txBody>
          <a:bodyPr lIns="90000" tIns="46800" rIns="90000" bIns="46800" anchor="ctr"/>
          <a:lstStyle/>
          <a:p>
            <a:pPr algn="ctr" defTabSz="449263" eaLnBrk="0" hangingPunct="0">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chemeClr val="tx1"/>
                </a:solidFill>
                <a:latin typeface="Tahoma" pitchFamily="34" charset="0"/>
                <a:ea typeface="Arial Unicode MS" pitchFamily="34" charset="-128"/>
                <a:cs typeface="Arial Unicode MS" pitchFamily="34" charset="-128"/>
              </a:rPr>
              <a:t>GEO Post-2015 Input</a:t>
            </a:r>
            <a:r>
              <a:rPr lang="en-GB"/>
              <a:t> </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Content Placeholder 3"/>
          <p:cNvSpPr>
            <a:spLocks noGrp="1"/>
          </p:cNvSpPr>
          <p:nvPr>
            <p:ph idx="4294967295"/>
          </p:nvPr>
        </p:nvSpPr>
        <p:spPr>
          <a:xfrm>
            <a:off x="152400" y="1638300"/>
            <a:ext cx="8847138" cy="4772025"/>
          </a:xfrm>
        </p:spPr>
        <p:txBody>
          <a:bodyPr/>
          <a:lstStyle/>
          <a:p>
            <a:pPr marL="457200" indent="-457200">
              <a:buFontTx/>
              <a:buAutoNum type="arabicPeriod" startAt="3"/>
            </a:pPr>
            <a:r>
              <a:rPr lang="en-GB" sz="2800" b="1" u="sng" smtClean="0">
                <a:solidFill>
                  <a:srgbClr val="000000"/>
                </a:solidFill>
                <a:latin typeface="Arial" charset="0"/>
              </a:rPr>
              <a:t>Where and how does Science and Technology fit into GEO, post-2015?</a:t>
            </a:r>
          </a:p>
          <a:p>
            <a:pPr marL="457200" indent="-457200">
              <a:buFontTx/>
              <a:buNone/>
            </a:pPr>
            <a:r>
              <a:rPr lang="en-GB" b="1" smtClean="0">
                <a:solidFill>
                  <a:srgbClr val="000000"/>
                </a:solidFill>
                <a:latin typeface="Arial" charset="0"/>
              </a:rPr>
              <a:t>d) The GEO S&amp;T community should develop White Papers on the potential for clustering of SBA and Tasks (e.g. Blue Planet) to maximize synergy, address sustainability issues (e.g. water-energy-food) and other cross-cutting issues such as socio-economics and human dimensions.  [Is this a 2012-2015 action?]</a:t>
            </a:r>
          </a:p>
          <a:p>
            <a:pPr marL="457200" indent="-457200">
              <a:buFontTx/>
              <a:buNone/>
            </a:pPr>
            <a:r>
              <a:rPr lang="en-GB" b="1" smtClean="0">
                <a:solidFill>
                  <a:srgbClr val="000000"/>
                </a:solidFill>
                <a:latin typeface="Arial" charset="0"/>
              </a:rPr>
              <a:t>e) A broader spectrum of expertise should be involved in the development of GEOSS, including social scientists.</a:t>
            </a:r>
            <a:endParaRPr lang="en-US" b="1" smtClean="0">
              <a:solidFill>
                <a:srgbClr val="000000"/>
              </a:solidFill>
              <a:latin typeface="Arial" charset="0"/>
            </a:endParaRPr>
          </a:p>
        </p:txBody>
      </p:sp>
      <p:sp>
        <p:nvSpPr>
          <p:cNvPr id="37890" name="Text Box 3"/>
          <p:cNvSpPr txBox="1">
            <a:spLocks noChangeArrowheads="1"/>
          </p:cNvSpPr>
          <p:nvPr/>
        </p:nvSpPr>
        <p:spPr bwMode="auto">
          <a:xfrm>
            <a:off x="179388" y="549275"/>
            <a:ext cx="8370887" cy="1066800"/>
          </a:xfrm>
          <a:prstGeom prst="rect">
            <a:avLst/>
          </a:prstGeom>
          <a:noFill/>
          <a:ln w="9525">
            <a:noFill/>
            <a:miter lim="800000"/>
            <a:headEnd/>
            <a:tailEnd/>
          </a:ln>
        </p:spPr>
        <p:txBody>
          <a:bodyPr lIns="90000" tIns="46800" rIns="90000" bIns="46800" anchor="ctr"/>
          <a:lstStyle/>
          <a:p>
            <a:pPr algn="ctr" defTabSz="449263" eaLnBrk="0" hangingPunct="0">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chemeClr val="tx1"/>
                </a:solidFill>
                <a:latin typeface="Tahoma" pitchFamily="34" charset="0"/>
                <a:ea typeface="Arial Unicode MS" pitchFamily="34" charset="-128"/>
                <a:cs typeface="Arial Unicode MS" pitchFamily="34" charset="-128"/>
              </a:rPr>
              <a:t>GEO Post-2015 Input</a:t>
            </a:r>
            <a:r>
              <a:rPr lang="en-GB"/>
              <a:t> </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Content Placeholder 3"/>
          <p:cNvSpPr>
            <a:spLocks noGrp="1"/>
          </p:cNvSpPr>
          <p:nvPr>
            <p:ph idx="4294967295"/>
          </p:nvPr>
        </p:nvSpPr>
        <p:spPr>
          <a:xfrm>
            <a:off x="152400" y="1638300"/>
            <a:ext cx="8847138" cy="4772025"/>
          </a:xfrm>
        </p:spPr>
        <p:txBody>
          <a:bodyPr/>
          <a:lstStyle/>
          <a:p>
            <a:pPr marL="457200" indent="-457200">
              <a:buFontTx/>
              <a:buAutoNum type="arabicPeriod" startAt="3"/>
            </a:pPr>
            <a:r>
              <a:rPr lang="en-GB" sz="2800" b="1" u="sng" smtClean="0">
                <a:solidFill>
                  <a:srgbClr val="000000"/>
                </a:solidFill>
                <a:latin typeface="Arial" charset="0"/>
              </a:rPr>
              <a:t>Where and how does Science and Technology fit into GEO, post-2015?</a:t>
            </a:r>
          </a:p>
          <a:p>
            <a:pPr marL="457200" indent="-457200">
              <a:buFontTx/>
              <a:buNone/>
            </a:pPr>
            <a:r>
              <a:rPr lang="en-GB" b="1" smtClean="0">
                <a:solidFill>
                  <a:srgbClr val="000000"/>
                </a:solidFill>
                <a:latin typeface="Arial" charset="0"/>
              </a:rPr>
              <a:t>f) The development of emerging technologies providing global access to Earth observations and derived knowledge should be promoted and when proven, integrated into the GEOSS.</a:t>
            </a:r>
          </a:p>
          <a:p>
            <a:pPr marL="457200" indent="-457200">
              <a:buFontTx/>
              <a:buNone/>
            </a:pPr>
            <a:r>
              <a:rPr lang="en-GB" b="1" smtClean="0">
                <a:solidFill>
                  <a:srgbClr val="000000"/>
                </a:solidFill>
                <a:latin typeface="Arial" charset="0"/>
              </a:rPr>
              <a:t>g) Participation in GEO tasks should be broadened, so that commercial R&amp;D companies can play a full role in developing the GEOSS and utilising the benefits of EO.</a:t>
            </a:r>
            <a:endParaRPr lang="en-GB" b="1" u="sng" smtClean="0">
              <a:solidFill>
                <a:srgbClr val="000000"/>
              </a:solidFill>
              <a:latin typeface="Arial" charset="0"/>
            </a:endParaRPr>
          </a:p>
          <a:p>
            <a:pPr marL="457200" indent="-457200">
              <a:buFontTx/>
              <a:buNone/>
            </a:pPr>
            <a:r>
              <a:rPr lang="en-GB" b="1" smtClean="0">
                <a:solidFill>
                  <a:srgbClr val="000000"/>
                </a:solidFill>
                <a:latin typeface="Arial" charset="0"/>
              </a:rPr>
              <a:t>	</a:t>
            </a:r>
            <a:r>
              <a:rPr lang="en-GB" b="1" u="sng" smtClean="0">
                <a:solidFill>
                  <a:srgbClr val="000000"/>
                </a:solidFill>
                <a:latin typeface="Arial" charset="0"/>
              </a:rPr>
              <a:t>Issue raised:</a:t>
            </a:r>
            <a:r>
              <a:rPr lang="en-GB" b="1" smtClean="0">
                <a:solidFill>
                  <a:srgbClr val="000000"/>
                </a:solidFill>
                <a:latin typeface="Arial" charset="0"/>
              </a:rPr>
              <a:t> How should the GEO Membership and Governance structures be changed to accommodate the participation of the private sector in GEO?</a:t>
            </a:r>
            <a:endParaRPr lang="en-US" b="1" smtClean="0">
              <a:solidFill>
                <a:srgbClr val="000000"/>
              </a:solidFill>
              <a:latin typeface="Arial" charset="0"/>
            </a:endParaRPr>
          </a:p>
        </p:txBody>
      </p:sp>
      <p:sp>
        <p:nvSpPr>
          <p:cNvPr id="39938" name="Text Box 3"/>
          <p:cNvSpPr txBox="1">
            <a:spLocks noChangeArrowheads="1"/>
          </p:cNvSpPr>
          <p:nvPr/>
        </p:nvSpPr>
        <p:spPr bwMode="auto">
          <a:xfrm>
            <a:off x="179388" y="549275"/>
            <a:ext cx="8370887" cy="1066800"/>
          </a:xfrm>
          <a:prstGeom prst="rect">
            <a:avLst/>
          </a:prstGeom>
          <a:noFill/>
          <a:ln w="9525">
            <a:noFill/>
            <a:miter lim="800000"/>
            <a:headEnd/>
            <a:tailEnd/>
          </a:ln>
        </p:spPr>
        <p:txBody>
          <a:bodyPr lIns="90000" tIns="46800" rIns="90000" bIns="46800" anchor="ctr"/>
          <a:lstStyle/>
          <a:p>
            <a:pPr algn="ctr" defTabSz="449263" eaLnBrk="0" hangingPunct="0">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chemeClr val="tx1"/>
                </a:solidFill>
                <a:latin typeface="Tahoma" pitchFamily="34" charset="0"/>
                <a:ea typeface="Arial Unicode MS" pitchFamily="34" charset="-128"/>
                <a:cs typeface="Arial Unicode MS" pitchFamily="34" charset="-128"/>
              </a:rPr>
              <a:t>GEO Post-2015 Input</a:t>
            </a:r>
            <a:r>
              <a:rPr lang="en-GB"/>
              <a:t>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Content Placeholder 3"/>
          <p:cNvSpPr>
            <a:spLocks noGrp="1"/>
          </p:cNvSpPr>
          <p:nvPr>
            <p:ph idx="4294967295"/>
          </p:nvPr>
        </p:nvSpPr>
        <p:spPr>
          <a:xfrm>
            <a:off x="152400" y="1638300"/>
            <a:ext cx="8847138" cy="4772025"/>
          </a:xfrm>
        </p:spPr>
        <p:txBody>
          <a:bodyPr/>
          <a:lstStyle/>
          <a:p>
            <a:pPr>
              <a:spcBef>
                <a:spcPct val="0"/>
              </a:spcBef>
              <a:spcAft>
                <a:spcPct val="25000"/>
              </a:spcAft>
            </a:pPr>
            <a:r>
              <a:rPr lang="en-GB" sz="2800" b="1" smtClean="0">
                <a:solidFill>
                  <a:srgbClr val="000000"/>
                </a:solidFill>
                <a:latin typeface="Arial" charset="0"/>
              </a:rPr>
              <a:t>Informing the GEO Post-2015 Working Group (Post-2015 WG) of the outcomes of the 2nd GEOSS Science and Technology Workshop, Bonn, Germany, 28-31 August 2012</a:t>
            </a:r>
          </a:p>
          <a:p>
            <a:pPr>
              <a:spcBef>
                <a:spcPct val="0"/>
              </a:spcBef>
              <a:spcAft>
                <a:spcPct val="25000"/>
              </a:spcAft>
            </a:pPr>
            <a:r>
              <a:rPr lang="en-GB" sz="2800" b="1" smtClean="0">
                <a:solidFill>
                  <a:srgbClr val="000000"/>
                </a:solidFill>
                <a:latin typeface="Arial" charset="0"/>
              </a:rPr>
              <a:t>Informing GEO and the Post-2015 WG about possible activities that may facilitate the development of a GEO Post-2015 Implementation Plan</a:t>
            </a:r>
          </a:p>
          <a:p>
            <a:pPr>
              <a:spcBef>
                <a:spcPct val="0"/>
              </a:spcBef>
              <a:spcAft>
                <a:spcPct val="25000"/>
              </a:spcAft>
            </a:pPr>
            <a:r>
              <a:rPr lang="en-GB" sz="2800" b="1" smtClean="0">
                <a:solidFill>
                  <a:srgbClr val="000000"/>
                </a:solidFill>
                <a:latin typeface="Arial" charset="0"/>
              </a:rPr>
              <a:t>Clarifying the potential role of S&amp;T organizations in shaping GEO Post-2015</a:t>
            </a:r>
            <a:endParaRPr lang="en-US" sz="2800" b="1" smtClean="0">
              <a:solidFill>
                <a:srgbClr val="000000"/>
              </a:solidFill>
              <a:latin typeface="Arial" charset="0"/>
            </a:endParaRPr>
          </a:p>
        </p:txBody>
      </p:sp>
      <p:sp>
        <p:nvSpPr>
          <p:cNvPr id="7170" name="Text Box 3"/>
          <p:cNvSpPr txBox="1">
            <a:spLocks noChangeArrowheads="1"/>
          </p:cNvSpPr>
          <p:nvPr/>
        </p:nvSpPr>
        <p:spPr bwMode="auto">
          <a:xfrm>
            <a:off x="179388" y="549275"/>
            <a:ext cx="8370887" cy="1066800"/>
          </a:xfrm>
          <a:prstGeom prst="rect">
            <a:avLst/>
          </a:prstGeom>
          <a:noFill/>
          <a:ln w="9525">
            <a:noFill/>
            <a:miter lim="800000"/>
            <a:headEnd/>
            <a:tailEnd/>
          </a:ln>
        </p:spPr>
        <p:txBody>
          <a:bodyPr lIns="90000" tIns="46800" rIns="90000" bIns="46800" anchor="ctr"/>
          <a:lstStyle/>
          <a:p>
            <a:pPr algn="ctr" defTabSz="449263" eaLnBrk="0" hangingPunct="0">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chemeClr val="tx1"/>
                </a:solidFill>
                <a:latin typeface="Tahoma" pitchFamily="34" charset="0"/>
                <a:ea typeface="Arial Unicode MS" pitchFamily="34" charset="-128"/>
                <a:cs typeface="Arial Unicode MS" pitchFamily="34" charset="-128"/>
              </a:rPr>
              <a:t>GEO Post-2015 Input</a:t>
            </a:r>
            <a:r>
              <a:rPr lang="en-GB"/>
              <a: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Content Placeholder 3"/>
          <p:cNvSpPr>
            <a:spLocks noGrp="1"/>
          </p:cNvSpPr>
          <p:nvPr>
            <p:ph idx="4294967295"/>
          </p:nvPr>
        </p:nvSpPr>
        <p:spPr>
          <a:xfrm>
            <a:off x="152400" y="1638300"/>
            <a:ext cx="8847138" cy="4772025"/>
          </a:xfrm>
        </p:spPr>
        <p:txBody>
          <a:bodyPr/>
          <a:lstStyle/>
          <a:p>
            <a:pPr marL="457200" indent="-457200"/>
            <a:r>
              <a:rPr lang="en-GB" sz="2800" b="1" smtClean="0">
                <a:solidFill>
                  <a:srgbClr val="000000"/>
                </a:solidFill>
                <a:latin typeface="Arial" charset="0"/>
              </a:rPr>
              <a:t>This input is currently synthesized around the following three questions:</a:t>
            </a:r>
          </a:p>
          <a:p>
            <a:pPr marL="457200" indent="-457200">
              <a:buFontTx/>
              <a:buAutoNum type="arabicPeriod"/>
            </a:pPr>
            <a:r>
              <a:rPr lang="en-GB" sz="2800" b="1" smtClean="0">
                <a:solidFill>
                  <a:srgbClr val="000000"/>
                </a:solidFill>
                <a:latin typeface="Arial" charset="0"/>
              </a:rPr>
              <a:t>Evolution or Revolution: Does the System of Systems Concept Work?</a:t>
            </a:r>
          </a:p>
          <a:p>
            <a:pPr marL="457200" indent="-457200">
              <a:buFontTx/>
              <a:buAutoNum type="arabicPeriod"/>
            </a:pPr>
            <a:r>
              <a:rPr lang="en-GB" sz="2800" b="1" smtClean="0">
                <a:solidFill>
                  <a:srgbClr val="000000"/>
                </a:solidFill>
                <a:latin typeface="Arial" charset="0"/>
              </a:rPr>
              <a:t>What issues have to be addressed?</a:t>
            </a:r>
          </a:p>
          <a:p>
            <a:pPr marL="457200" indent="-457200">
              <a:buFontTx/>
              <a:buAutoNum type="arabicPeriod"/>
            </a:pPr>
            <a:r>
              <a:rPr lang="en-GB" sz="2800" b="1" smtClean="0">
                <a:solidFill>
                  <a:srgbClr val="000000"/>
                </a:solidFill>
                <a:latin typeface="Arial" charset="0"/>
              </a:rPr>
              <a:t>Where and how does Science and Technology fit into GEO, Post-2015? </a:t>
            </a:r>
            <a:endParaRPr lang="en-US" sz="2800" b="1" smtClean="0">
              <a:solidFill>
                <a:srgbClr val="000000"/>
              </a:solidFill>
              <a:latin typeface="Arial" charset="0"/>
            </a:endParaRPr>
          </a:p>
        </p:txBody>
      </p:sp>
      <p:sp>
        <p:nvSpPr>
          <p:cNvPr id="9218" name="Text Box 3"/>
          <p:cNvSpPr txBox="1">
            <a:spLocks noChangeArrowheads="1"/>
          </p:cNvSpPr>
          <p:nvPr/>
        </p:nvSpPr>
        <p:spPr bwMode="auto">
          <a:xfrm>
            <a:off x="179388" y="549275"/>
            <a:ext cx="8370887" cy="1066800"/>
          </a:xfrm>
          <a:prstGeom prst="rect">
            <a:avLst/>
          </a:prstGeom>
          <a:noFill/>
          <a:ln w="9525">
            <a:noFill/>
            <a:miter lim="800000"/>
            <a:headEnd/>
            <a:tailEnd/>
          </a:ln>
        </p:spPr>
        <p:txBody>
          <a:bodyPr lIns="90000" tIns="46800" rIns="90000" bIns="46800" anchor="ctr"/>
          <a:lstStyle/>
          <a:p>
            <a:pPr algn="ctr" defTabSz="449263" eaLnBrk="0" hangingPunct="0">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chemeClr val="tx1"/>
                </a:solidFill>
                <a:latin typeface="Tahoma" pitchFamily="34" charset="0"/>
                <a:ea typeface="Arial Unicode MS" pitchFamily="34" charset="-128"/>
                <a:cs typeface="Arial Unicode MS" pitchFamily="34" charset="-128"/>
              </a:rPr>
              <a:t>GEO Post-2015 Input</a:t>
            </a:r>
            <a:r>
              <a:rPr lang="en-GB"/>
              <a:t>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Content Placeholder 3"/>
          <p:cNvSpPr>
            <a:spLocks noGrp="1"/>
          </p:cNvSpPr>
          <p:nvPr>
            <p:ph idx="4294967295"/>
          </p:nvPr>
        </p:nvSpPr>
        <p:spPr>
          <a:xfrm>
            <a:off x="152400" y="1638300"/>
            <a:ext cx="8847138" cy="4772025"/>
          </a:xfrm>
        </p:spPr>
        <p:txBody>
          <a:bodyPr/>
          <a:lstStyle/>
          <a:p>
            <a:pPr marL="457200" indent="-457200">
              <a:buFontTx/>
              <a:buAutoNum type="arabicPeriod"/>
            </a:pPr>
            <a:r>
              <a:rPr lang="en-GB" sz="2800" b="1" u="sng" smtClean="0">
                <a:solidFill>
                  <a:srgbClr val="000000"/>
                </a:solidFill>
                <a:latin typeface="Arial" charset="0"/>
              </a:rPr>
              <a:t>Evolution or Revolution: Does the System of Systems Concept Work?</a:t>
            </a:r>
            <a:endParaRPr lang="en-GB" sz="2800" b="1" smtClean="0">
              <a:solidFill>
                <a:srgbClr val="000000"/>
              </a:solidFill>
              <a:latin typeface="Arial" charset="0"/>
            </a:endParaRPr>
          </a:p>
          <a:p>
            <a:pPr marL="457200" indent="-457200"/>
            <a:r>
              <a:rPr lang="en-GB" sz="2800" b="1" smtClean="0">
                <a:solidFill>
                  <a:srgbClr val="000000"/>
                </a:solidFill>
                <a:latin typeface="Arial" charset="0"/>
              </a:rPr>
              <a:t>YES, hence GEO must ensure that the GEOSS can evolve,</a:t>
            </a:r>
            <a:br>
              <a:rPr lang="en-GB" sz="2800" b="1" smtClean="0">
                <a:solidFill>
                  <a:srgbClr val="000000"/>
                </a:solidFill>
                <a:latin typeface="Arial" charset="0"/>
              </a:rPr>
            </a:br>
            <a:r>
              <a:rPr lang="en-GB" sz="2800" b="1" smtClean="0">
                <a:solidFill>
                  <a:srgbClr val="000000"/>
                </a:solidFill>
                <a:latin typeface="Arial" charset="0"/>
              </a:rPr>
              <a:t/>
            </a:r>
            <a:br>
              <a:rPr lang="en-GB" sz="2800" b="1" smtClean="0">
                <a:solidFill>
                  <a:srgbClr val="000000"/>
                </a:solidFill>
                <a:latin typeface="Arial" charset="0"/>
              </a:rPr>
            </a:br>
            <a:r>
              <a:rPr lang="en-GB" sz="2800" b="1" smtClean="0">
                <a:solidFill>
                  <a:srgbClr val="000000"/>
                </a:solidFill>
                <a:latin typeface="Arial" charset="0"/>
              </a:rPr>
              <a:t>whilst also ensuring that the GEOSS retains the capability to embrace revolution!</a:t>
            </a:r>
            <a:endParaRPr lang="en-US" sz="2800" b="1" smtClean="0">
              <a:solidFill>
                <a:srgbClr val="000000"/>
              </a:solidFill>
              <a:latin typeface="Arial" charset="0"/>
            </a:endParaRPr>
          </a:p>
        </p:txBody>
      </p:sp>
      <p:sp>
        <p:nvSpPr>
          <p:cNvPr id="11266" name="Text Box 3"/>
          <p:cNvSpPr txBox="1">
            <a:spLocks noChangeArrowheads="1"/>
          </p:cNvSpPr>
          <p:nvPr/>
        </p:nvSpPr>
        <p:spPr bwMode="auto">
          <a:xfrm>
            <a:off x="179388" y="549275"/>
            <a:ext cx="8370887" cy="1066800"/>
          </a:xfrm>
          <a:prstGeom prst="rect">
            <a:avLst/>
          </a:prstGeom>
          <a:noFill/>
          <a:ln w="9525">
            <a:noFill/>
            <a:miter lim="800000"/>
            <a:headEnd/>
            <a:tailEnd/>
          </a:ln>
        </p:spPr>
        <p:txBody>
          <a:bodyPr lIns="90000" tIns="46800" rIns="90000" bIns="46800" anchor="ctr"/>
          <a:lstStyle/>
          <a:p>
            <a:pPr algn="ctr" defTabSz="449263" eaLnBrk="0" hangingPunct="0">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chemeClr val="tx1"/>
                </a:solidFill>
                <a:latin typeface="Tahoma" pitchFamily="34" charset="0"/>
                <a:ea typeface="Arial Unicode MS" pitchFamily="34" charset="-128"/>
                <a:cs typeface="Arial Unicode MS" pitchFamily="34" charset="-128"/>
              </a:rPr>
              <a:t>GEO Post-2015 Input</a:t>
            </a:r>
            <a:r>
              <a:rPr lang="en-GB"/>
              <a:t>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Content Placeholder 3"/>
          <p:cNvSpPr>
            <a:spLocks noGrp="1"/>
          </p:cNvSpPr>
          <p:nvPr>
            <p:ph idx="4294967295"/>
          </p:nvPr>
        </p:nvSpPr>
        <p:spPr>
          <a:xfrm>
            <a:off x="152400" y="1638300"/>
            <a:ext cx="8847138" cy="4772025"/>
          </a:xfrm>
        </p:spPr>
        <p:txBody>
          <a:bodyPr/>
          <a:lstStyle/>
          <a:p>
            <a:pPr marL="457200" indent="-457200">
              <a:buFontTx/>
              <a:buNone/>
            </a:pPr>
            <a:r>
              <a:rPr lang="en-GB" sz="2800" b="1" smtClean="0">
                <a:solidFill>
                  <a:srgbClr val="000000"/>
                </a:solidFill>
                <a:latin typeface="Arial" charset="0"/>
              </a:rPr>
              <a:t>- How should the GEOSS evolve post-2015?</a:t>
            </a:r>
            <a:endParaRPr lang="en-GB" sz="2800" b="1" u="sng" smtClean="0">
              <a:solidFill>
                <a:srgbClr val="000000"/>
              </a:solidFill>
              <a:latin typeface="Arial" charset="0"/>
            </a:endParaRPr>
          </a:p>
          <a:p>
            <a:pPr marL="457200" indent="-457200"/>
            <a:r>
              <a:rPr lang="en-GB" b="1" u="sng" smtClean="0">
                <a:solidFill>
                  <a:srgbClr val="000000"/>
                </a:solidFill>
                <a:latin typeface="Arial" charset="0"/>
              </a:rPr>
              <a:t>GEO should implement an effective Science-Humanity interface</a:t>
            </a:r>
          </a:p>
          <a:p>
            <a:pPr marL="457200" indent="-457200"/>
            <a:r>
              <a:rPr lang="en-GB" b="1" u="sng" smtClean="0">
                <a:latin typeface="Arial" charset="0"/>
              </a:rPr>
              <a:t>Or: GEO should implement an effective Science-Earth Observation interface, that contributes an additional component to Science-Policy interfaces, ultimately forming a Earth Observation – Science – Policy interface.</a:t>
            </a:r>
            <a:r>
              <a:rPr lang="en-GB" smtClean="0">
                <a:latin typeface="Arial" charset="0"/>
              </a:rPr>
              <a:t> </a:t>
            </a:r>
            <a:endParaRPr lang="en-GB" b="1" smtClean="0">
              <a:solidFill>
                <a:srgbClr val="000000"/>
              </a:solidFill>
              <a:latin typeface="Arial" charset="0"/>
            </a:endParaRPr>
          </a:p>
        </p:txBody>
      </p:sp>
      <p:sp>
        <p:nvSpPr>
          <p:cNvPr id="13314" name="Text Box 3"/>
          <p:cNvSpPr txBox="1">
            <a:spLocks noChangeArrowheads="1"/>
          </p:cNvSpPr>
          <p:nvPr/>
        </p:nvSpPr>
        <p:spPr bwMode="auto">
          <a:xfrm>
            <a:off x="179388" y="549275"/>
            <a:ext cx="8370887" cy="1066800"/>
          </a:xfrm>
          <a:prstGeom prst="rect">
            <a:avLst/>
          </a:prstGeom>
          <a:noFill/>
          <a:ln w="9525">
            <a:noFill/>
            <a:miter lim="800000"/>
            <a:headEnd/>
            <a:tailEnd/>
          </a:ln>
        </p:spPr>
        <p:txBody>
          <a:bodyPr lIns="90000" tIns="46800" rIns="90000" bIns="46800" anchor="ctr"/>
          <a:lstStyle/>
          <a:p>
            <a:pPr algn="ctr" defTabSz="449263" eaLnBrk="0" hangingPunct="0">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chemeClr val="tx1"/>
                </a:solidFill>
                <a:latin typeface="Tahoma" pitchFamily="34" charset="0"/>
                <a:ea typeface="Arial Unicode MS" pitchFamily="34" charset="-128"/>
                <a:cs typeface="Arial Unicode MS" pitchFamily="34" charset="-128"/>
              </a:rPr>
              <a:t>GEO Post-2015 Input</a:t>
            </a:r>
            <a:r>
              <a:rPr lang="en-GB"/>
              <a:t>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3"/>
          <p:cNvSpPr>
            <a:spLocks noGrp="1"/>
          </p:cNvSpPr>
          <p:nvPr>
            <p:ph idx="4294967295"/>
          </p:nvPr>
        </p:nvSpPr>
        <p:spPr>
          <a:xfrm>
            <a:off x="152400" y="1638300"/>
            <a:ext cx="8847138" cy="4772025"/>
          </a:xfrm>
        </p:spPr>
        <p:txBody>
          <a:bodyPr/>
          <a:lstStyle/>
          <a:p>
            <a:pPr marL="457200" indent="-457200">
              <a:buFontTx/>
              <a:buNone/>
            </a:pPr>
            <a:r>
              <a:rPr lang="en-GB" sz="2800" b="1" smtClean="0">
                <a:solidFill>
                  <a:srgbClr val="000000"/>
                </a:solidFill>
                <a:latin typeface="Arial" charset="0"/>
              </a:rPr>
              <a:t>- How should the GEOSS evolve post-2015?</a:t>
            </a:r>
            <a:endParaRPr lang="en-GB" sz="2800" b="1" u="sng" smtClean="0">
              <a:solidFill>
                <a:srgbClr val="000000"/>
              </a:solidFill>
              <a:latin typeface="Arial" charset="0"/>
            </a:endParaRPr>
          </a:p>
          <a:p>
            <a:pPr marL="457200" indent="-457200"/>
            <a:r>
              <a:rPr lang="en-GB" b="1" smtClean="0">
                <a:solidFill>
                  <a:srgbClr val="000000"/>
                </a:solidFill>
                <a:latin typeface="Arial" charset="0"/>
              </a:rPr>
              <a:t>Such an interface would include the capability to provide the data, information and [services/knowledge] needed by policy-makers, decision-makers – both in the public and private sectors, and citizens, so that they are able to make informed and independent decisions.</a:t>
            </a:r>
          </a:p>
          <a:p>
            <a:pPr marL="457200" indent="-457200"/>
            <a:r>
              <a:rPr lang="en-GB" b="1" smtClean="0">
                <a:solidFill>
                  <a:srgbClr val="000000"/>
                </a:solidFill>
                <a:latin typeface="Arial" charset="0"/>
              </a:rPr>
              <a:t>Such a process should seek to "span data and knowledge", truly "</a:t>
            </a:r>
            <a:r>
              <a:rPr lang="en-GB" b="1" u="sng" smtClean="0">
                <a:solidFill>
                  <a:srgbClr val="000000"/>
                </a:solidFill>
                <a:latin typeface="Arial" charset="0"/>
              </a:rPr>
              <a:t>democratising knowledge</a:t>
            </a:r>
            <a:r>
              <a:rPr lang="en-GB" b="1" smtClean="0">
                <a:solidFill>
                  <a:srgbClr val="000000"/>
                </a:solidFill>
                <a:latin typeface="Arial" charset="0"/>
              </a:rPr>
              <a:t>" for the use of all humanity and providing "</a:t>
            </a:r>
            <a:r>
              <a:rPr lang="en-GB" b="1" u="sng" smtClean="0">
                <a:solidFill>
                  <a:srgbClr val="000000"/>
                </a:solidFill>
                <a:latin typeface="Arial" charset="0"/>
              </a:rPr>
              <a:t>actionable information</a:t>
            </a:r>
            <a:r>
              <a:rPr lang="en-GB" b="1" smtClean="0">
                <a:solidFill>
                  <a:srgbClr val="000000"/>
                </a:solidFill>
                <a:latin typeface="Arial" charset="0"/>
              </a:rPr>
              <a:t>".</a:t>
            </a:r>
            <a:endParaRPr lang="en-US" b="1" smtClean="0">
              <a:solidFill>
                <a:srgbClr val="000000"/>
              </a:solidFill>
              <a:latin typeface="Arial" charset="0"/>
            </a:endParaRPr>
          </a:p>
        </p:txBody>
      </p:sp>
      <p:sp>
        <p:nvSpPr>
          <p:cNvPr id="43011" name="Text Box 3"/>
          <p:cNvSpPr txBox="1">
            <a:spLocks noChangeArrowheads="1"/>
          </p:cNvSpPr>
          <p:nvPr/>
        </p:nvSpPr>
        <p:spPr bwMode="auto">
          <a:xfrm>
            <a:off x="179388" y="549275"/>
            <a:ext cx="8370887" cy="1066800"/>
          </a:xfrm>
          <a:prstGeom prst="rect">
            <a:avLst/>
          </a:prstGeom>
          <a:noFill/>
          <a:ln w="9525">
            <a:noFill/>
            <a:miter lim="800000"/>
            <a:headEnd/>
            <a:tailEnd/>
          </a:ln>
        </p:spPr>
        <p:txBody>
          <a:bodyPr lIns="90000" tIns="46800" rIns="90000" bIns="46800" anchor="ctr"/>
          <a:lstStyle/>
          <a:p>
            <a:pPr algn="ctr" defTabSz="449263" eaLnBrk="0" hangingPunct="0">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chemeClr val="tx1"/>
                </a:solidFill>
                <a:latin typeface="Tahoma" pitchFamily="34" charset="0"/>
                <a:ea typeface="Arial Unicode MS" pitchFamily="34" charset="-128"/>
                <a:cs typeface="Arial Unicode MS" pitchFamily="34" charset="-128"/>
              </a:rPr>
              <a:t>GEO Post-2015 Input</a:t>
            </a:r>
            <a:r>
              <a:rPr lang="en-GB"/>
              <a:t>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Content Placeholder 3"/>
          <p:cNvSpPr>
            <a:spLocks noGrp="1"/>
          </p:cNvSpPr>
          <p:nvPr>
            <p:ph idx="4294967295"/>
          </p:nvPr>
        </p:nvSpPr>
        <p:spPr>
          <a:xfrm>
            <a:off x="152400" y="1638300"/>
            <a:ext cx="8847138" cy="4772025"/>
          </a:xfrm>
        </p:spPr>
        <p:txBody>
          <a:bodyPr/>
          <a:lstStyle/>
          <a:p>
            <a:pPr marL="457200" indent="-457200">
              <a:buFontTx/>
              <a:buNone/>
            </a:pPr>
            <a:r>
              <a:rPr lang="en-GB" sz="2800" b="1" smtClean="0">
                <a:solidFill>
                  <a:srgbClr val="000000"/>
                </a:solidFill>
                <a:latin typeface="Arial" charset="0"/>
              </a:rPr>
              <a:t>- How should the GEOSS evolve post-2015?</a:t>
            </a:r>
            <a:endParaRPr lang="en-GB" sz="2800" b="1" u="sng" smtClean="0">
              <a:solidFill>
                <a:srgbClr val="000000"/>
              </a:solidFill>
              <a:latin typeface="Arial" charset="0"/>
            </a:endParaRPr>
          </a:p>
          <a:p>
            <a:pPr marL="457200" indent="-457200"/>
            <a:r>
              <a:rPr lang="en-GB" b="1" u="sng" smtClean="0">
                <a:solidFill>
                  <a:srgbClr val="000000"/>
                </a:solidFill>
                <a:latin typeface="Arial" charset="0"/>
              </a:rPr>
              <a:t>Issue raised</a:t>
            </a:r>
            <a:r>
              <a:rPr lang="en-GB" b="1" smtClean="0">
                <a:solidFill>
                  <a:srgbClr val="000000"/>
                </a:solidFill>
                <a:latin typeface="Arial" charset="0"/>
              </a:rPr>
              <a:t>: the provision of information and services requires the necessary processing chain to be established, from: raw data; to processed data; to model output data; to information; and finally to services.  (Note, not all steps need necessarily be present in any given chain.)</a:t>
            </a:r>
            <a:endParaRPr lang="en-GB" b="1" u="sng" smtClean="0">
              <a:solidFill>
                <a:srgbClr val="000000"/>
              </a:solidFill>
              <a:latin typeface="Arial" charset="0"/>
            </a:endParaRPr>
          </a:p>
          <a:p>
            <a:pPr marL="457200" indent="-457200"/>
            <a:r>
              <a:rPr lang="en-GB" b="1" u="sng" smtClean="0">
                <a:solidFill>
                  <a:srgbClr val="000000"/>
                </a:solidFill>
                <a:latin typeface="Arial" charset="0"/>
              </a:rPr>
              <a:t>How much of this processing chain should fall under GEO's remit?</a:t>
            </a:r>
            <a:endParaRPr lang="en-US" b="1" u="sng" smtClean="0">
              <a:solidFill>
                <a:srgbClr val="000000"/>
              </a:solidFill>
              <a:latin typeface="Arial" charset="0"/>
            </a:endParaRPr>
          </a:p>
        </p:txBody>
      </p:sp>
      <p:sp>
        <p:nvSpPr>
          <p:cNvPr id="15362" name="Text Box 3"/>
          <p:cNvSpPr txBox="1">
            <a:spLocks noChangeArrowheads="1"/>
          </p:cNvSpPr>
          <p:nvPr/>
        </p:nvSpPr>
        <p:spPr bwMode="auto">
          <a:xfrm>
            <a:off x="179388" y="549275"/>
            <a:ext cx="8370887" cy="1066800"/>
          </a:xfrm>
          <a:prstGeom prst="rect">
            <a:avLst/>
          </a:prstGeom>
          <a:noFill/>
          <a:ln w="9525">
            <a:noFill/>
            <a:miter lim="800000"/>
            <a:headEnd/>
            <a:tailEnd/>
          </a:ln>
        </p:spPr>
        <p:txBody>
          <a:bodyPr lIns="90000" tIns="46800" rIns="90000" bIns="46800" anchor="ctr"/>
          <a:lstStyle/>
          <a:p>
            <a:pPr algn="ctr" defTabSz="449263" eaLnBrk="0" hangingPunct="0">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chemeClr val="tx1"/>
                </a:solidFill>
                <a:latin typeface="Tahoma" pitchFamily="34" charset="0"/>
                <a:ea typeface="Arial Unicode MS" pitchFamily="34" charset="-128"/>
                <a:cs typeface="Arial Unicode MS" pitchFamily="34" charset="-128"/>
              </a:rPr>
              <a:t>GEO Post-2015 Input</a:t>
            </a:r>
            <a:r>
              <a:rPr lang="en-GB"/>
              <a:t>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3"/>
          <p:cNvSpPr>
            <a:spLocks noGrp="1"/>
          </p:cNvSpPr>
          <p:nvPr>
            <p:ph idx="4294967295"/>
          </p:nvPr>
        </p:nvSpPr>
        <p:spPr>
          <a:xfrm>
            <a:off x="0" y="1638300"/>
            <a:ext cx="9144000" cy="4772025"/>
          </a:xfrm>
        </p:spPr>
        <p:txBody>
          <a:bodyPr/>
          <a:lstStyle/>
          <a:p>
            <a:pPr marL="457200" indent="-457200">
              <a:buFontTx/>
              <a:buNone/>
            </a:pPr>
            <a:r>
              <a:rPr lang="en-GB" sz="2800" b="1" smtClean="0">
                <a:solidFill>
                  <a:srgbClr val="000000"/>
                </a:solidFill>
                <a:latin typeface="Arial" charset="0"/>
              </a:rPr>
              <a:t>- What revolutions in EO can be foreseen post-2015?</a:t>
            </a:r>
          </a:p>
          <a:p>
            <a:pPr marL="457200" indent="-457200" algn="just"/>
            <a:r>
              <a:rPr lang="en-GB" sz="2800" b="1" smtClean="0">
                <a:solidFill>
                  <a:srgbClr val="000000"/>
                </a:solidFill>
                <a:latin typeface="Arial" charset="0"/>
              </a:rPr>
              <a:t>The following major "revolution" should take place: GEO should ensure that socio-economic data can be discovered and accessed via the GEOSS. </a:t>
            </a:r>
            <a:endParaRPr lang="en-US" sz="2800" b="1" smtClean="0">
              <a:solidFill>
                <a:srgbClr val="000000"/>
              </a:solidFill>
              <a:latin typeface="Arial" charset="0"/>
            </a:endParaRPr>
          </a:p>
        </p:txBody>
      </p:sp>
      <p:sp>
        <p:nvSpPr>
          <p:cNvPr id="17410" name="Text Box 3"/>
          <p:cNvSpPr txBox="1">
            <a:spLocks noChangeArrowheads="1"/>
          </p:cNvSpPr>
          <p:nvPr/>
        </p:nvSpPr>
        <p:spPr bwMode="auto">
          <a:xfrm>
            <a:off x="179388" y="549275"/>
            <a:ext cx="8370887" cy="1066800"/>
          </a:xfrm>
          <a:prstGeom prst="rect">
            <a:avLst/>
          </a:prstGeom>
          <a:noFill/>
          <a:ln w="9525">
            <a:noFill/>
            <a:miter lim="800000"/>
            <a:headEnd/>
            <a:tailEnd/>
          </a:ln>
        </p:spPr>
        <p:txBody>
          <a:bodyPr lIns="90000" tIns="46800" rIns="90000" bIns="46800" anchor="ctr"/>
          <a:lstStyle/>
          <a:p>
            <a:pPr algn="ctr" defTabSz="449263" eaLnBrk="0" hangingPunct="0">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chemeClr val="tx1"/>
                </a:solidFill>
                <a:latin typeface="Tahoma" pitchFamily="34" charset="0"/>
                <a:ea typeface="Arial Unicode MS" pitchFamily="34" charset="-128"/>
                <a:cs typeface="Arial Unicode MS" pitchFamily="34" charset="-128"/>
              </a:rPr>
              <a:t>GEO Post-2015 Input</a:t>
            </a:r>
            <a:r>
              <a:rPr lang="en-GB"/>
              <a:t> </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Content Placeholder 3"/>
          <p:cNvSpPr>
            <a:spLocks noGrp="1"/>
          </p:cNvSpPr>
          <p:nvPr>
            <p:ph idx="4294967295"/>
          </p:nvPr>
        </p:nvSpPr>
        <p:spPr>
          <a:xfrm>
            <a:off x="152400" y="1638300"/>
            <a:ext cx="8847138" cy="4772025"/>
          </a:xfrm>
        </p:spPr>
        <p:txBody>
          <a:bodyPr/>
          <a:lstStyle/>
          <a:p>
            <a:pPr marL="457200" indent="-457200">
              <a:buFontTx/>
              <a:buNone/>
            </a:pPr>
            <a:r>
              <a:rPr lang="en-GB" sz="2800" b="1" smtClean="0">
                <a:solidFill>
                  <a:srgbClr val="000000"/>
                </a:solidFill>
                <a:latin typeface="Arial" charset="0"/>
              </a:rPr>
              <a:t>- How should the GEOSS evolve post-2015?</a:t>
            </a:r>
            <a:endParaRPr lang="en-GB" sz="2800" b="1" u="sng" smtClean="0">
              <a:solidFill>
                <a:srgbClr val="000000"/>
              </a:solidFill>
              <a:latin typeface="Arial" charset="0"/>
            </a:endParaRPr>
          </a:p>
          <a:p>
            <a:pPr marL="457200" indent="-457200"/>
            <a:r>
              <a:rPr lang="en-GB" b="1" u="sng" smtClean="0">
                <a:solidFill>
                  <a:srgbClr val="000000"/>
                </a:solidFill>
                <a:latin typeface="Arial" charset="0"/>
              </a:rPr>
              <a:t>Issue raised</a:t>
            </a:r>
            <a:r>
              <a:rPr lang="en-GB" b="1" smtClean="0">
                <a:solidFill>
                  <a:srgbClr val="000000"/>
                </a:solidFill>
                <a:latin typeface="Arial" charset="0"/>
              </a:rPr>
              <a:t>: Will GEO just seek to form partnerships with 3rd parties, who will be responsible for the actual collection and provision of the socio-economic data?  Or will GEO take responsibility for the collection, archiving, discovery and access to the socio-economic data?</a:t>
            </a:r>
          </a:p>
          <a:p>
            <a:pPr marL="457200" indent="-457200"/>
            <a:r>
              <a:rPr lang="en-GB" b="1" smtClean="0">
                <a:solidFill>
                  <a:srgbClr val="000000"/>
                </a:solidFill>
                <a:latin typeface="Arial" charset="0"/>
              </a:rPr>
              <a:t>Should GEO consider developing the concept of "Human Observatories" in parallel with "Earth Observatories" and if so what is required to support a "human observing system"?</a:t>
            </a:r>
            <a:endParaRPr lang="en-US" b="1" smtClean="0">
              <a:solidFill>
                <a:srgbClr val="000000"/>
              </a:solidFill>
              <a:latin typeface="Arial" charset="0"/>
            </a:endParaRPr>
          </a:p>
        </p:txBody>
      </p:sp>
      <p:sp>
        <p:nvSpPr>
          <p:cNvPr id="19458" name="Text Box 3"/>
          <p:cNvSpPr txBox="1">
            <a:spLocks noChangeArrowheads="1"/>
          </p:cNvSpPr>
          <p:nvPr/>
        </p:nvSpPr>
        <p:spPr bwMode="auto">
          <a:xfrm>
            <a:off x="179388" y="549275"/>
            <a:ext cx="8370887" cy="1066800"/>
          </a:xfrm>
          <a:prstGeom prst="rect">
            <a:avLst/>
          </a:prstGeom>
          <a:noFill/>
          <a:ln w="9525">
            <a:noFill/>
            <a:miter lim="800000"/>
            <a:headEnd/>
            <a:tailEnd/>
          </a:ln>
        </p:spPr>
        <p:txBody>
          <a:bodyPr lIns="90000" tIns="46800" rIns="90000" bIns="46800" anchor="ctr"/>
          <a:lstStyle/>
          <a:p>
            <a:pPr algn="ctr" defTabSz="449263" eaLnBrk="0" hangingPunct="0">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chemeClr val="tx1"/>
                </a:solidFill>
                <a:latin typeface="Tahoma" pitchFamily="34" charset="0"/>
                <a:ea typeface="Arial Unicode MS" pitchFamily="34" charset="-128"/>
                <a:cs typeface="Arial Unicode MS" pitchFamily="34" charset="-128"/>
              </a:rPr>
              <a:t>GEO Post-2015 Input</a:t>
            </a:r>
            <a:r>
              <a:rPr lang="en-GB"/>
              <a:t>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3_GEO_presentation_template">
  <a:themeElements>
    <a:clrScheme name="">
      <a:dk1>
        <a:srgbClr val="000098"/>
      </a:dk1>
      <a:lt1>
        <a:srgbClr val="FFFFFF"/>
      </a:lt1>
      <a:dk2>
        <a:srgbClr val="000098"/>
      </a:dk2>
      <a:lt2>
        <a:srgbClr val="808080"/>
      </a:lt2>
      <a:accent1>
        <a:srgbClr val="FFCC99"/>
      </a:accent1>
      <a:accent2>
        <a:srgbClr val="000098"/>
      </a:accent2>
      <a:accent3>
        <a:srgbClr val="FFFFFF"/>
      </a:accent3>
      <a:accent4>
        <a:srgbClr val="000081"/>
      </a:accent4>
      <a:accent5>
        <a:srgbClr val="FFE2CA"/>
      </a:accent5>
      <a:accent6>
        <a:srgbClr val="000089"/>
      </a:accent6>
      <a:hlink>
        <a:srgbClr val="000098"/>
      </a:hlink>
      <a:folHlink>
        <a:srgbClr val="000098"/>
      </a:folHlink>
    </a:clrScheme>
    <a:fontScheme name="3_GEO_presentation_templat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ZA" sz="3600" b="1" i="0" u="none" strike="noStrike" cap="none" normalizeH="0" baseline="0" smtClean="0">
            <a:ln>
              <a:noFill/>
            </a:ln>
            <a:solidFill>
              <a:schemeClr val="tx2"/>
            </a:solidFill>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ZA" sz="3600" b="1" i="0" u="none" strike="noStrike" cap="none" normalizeH="0" baseline="0" smtClean="0">
            <a:ln>
              <a:noFill/>
            </a:ln>
            <a:solidFill>
              <a:schemeClr val="tx2"/>
            </a:solidFill>
            <a:effectLst/>
            <a:latin typeface="Arial" pitchFamily="34" charset="0"/>
          </a:defRPr>
        </a:defPPr>
      </a:lstStyle>
    </a:lnDef>
  </a:objectDefaults>
  <a:extraClrSchemeLst>
    <a:extraClrScheme>
      <a:clrScheme name="GEO_presentation_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EO_presentation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EO_presentation_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EO_presentation_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EO_presentation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EO_presentation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EO_presentation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14612</TotalTime>
  <Words>1356</Words>
  <Application>Microsoft Office PowerPoint</Application>
  <PresentationFormat>On-screen Show (4:3)</PresentationFormat>
  <Paragraphs>113</Paragraphs>
  <Slides>19</Slides>
  <Notes>19</Notes>
  <HiddenSlides>0</HiddenSlides>
  <MMClips>0</MMClips>
  <ScaleCrop>false</ScaleCrop>
  <HeadingPairs>
    <vt:vector size="6" baseType="variant">
      <vt:variant>
        <vt:lpstr>Fonts Used</vt:lpstr>
      </vt:variant>
      <vt:variant>
        <vt:i4>4</vt:i4>
      </vt:variant>
      <vt:variant>
        <vt:lpstr>Design Template</vt:lpstr>
      </vt:variant>
      <vt:variant>
        <vt:i4>2</vt:i4>
      </vt:variant>
      <vt:variant>
        <vt:lpstr>Slide Titles</vt:lpstr>
      </vt:variant>
      <vt:variant>
        <vt:i4>19</vt:i4>
      </vt:variant>
    </vt:vector>
  </HeadingPairs>
  <TitlesOfParts>
    <vt:vector size="25" baseType="lpstr">
      <vt:lpstr>Arial</vt:lpstr>
      <vt:lpstr>Tahoma</vt:lpstr>
      <vt:lpstr>ＭＳ Ｐゴシック</vt:lpstr>
      <vt:lpstr>Arial Unicode MS</vt:lpstr>
      <vt:lpstr>3_GEO_presentation_template</vt:lpstr>
      <vt:lpstr>3_GEO_presentation_template</vt:lpstr>
      <vt:lpstr>Preparing Input  for the GEO Post-2015 Working Group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dst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 and GEOSS…….</dc:title>
  <dc:creator>Imraan Saloojee</dc:creator>
  <cp:lastModifiedBy>Alan Edwards</cp:lastModifiedBy>
  <cp:revision>717</cp:revision>
  <dcterms:created xsi:type="dcterms:W3CDTF">2006-04-30T14:15:52Z</dcterms:created>
  <dcterms:modified xsi:type="dcterms:W3CDTF">2012-08-31T08:17:06Z</dcterms:modified>
</cp:coreProperties>
</file>